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48" r:id="rId2"/>
    <p:sldMasterId id="2147483660" r:id="rId3"/>
  </p:sldMasterIdLst>
  <p:handoutMasterIdLst>
    <p:handoutMasterId r:id="rId15"/>
  </p:handoutMasterIdLst>
  <p:sldIdLst>
    <p:sldId id="287" r:id="rId4"/>
    <p:sldId id="288" r:id="rId5"/>
    <p:sldId id="289" r:id="rId6"/>
    <p:sldId id="294" r:id="rId7"/>
    <p:sldId id="295" r:id="rId8"/>
    <p:sldId id="299" r:id="rId9"/>
    <p:sldId id="300" r:id="rId10"/>
    <p:sldId id="296" r:id="rId11"/>
    <p:sldId id="297" r:id="rId12"/>
    <p:sldId id="298" r:id="rId13"/>
    <p:sldId id="286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55C"/>
    <a:srgbClr val="F79646"/>
    <a:srgbClr val="4D4D4D"/>
    <a:srgbClr val="898989"/>
    <a:srgbClr val="1F3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>
      <p:cViewPr varScale="1">
        <p:scale>
          <a:sx n="111" d="100"/>
          <a:sy n="111" d="100"/>
        </p:scale>
        <p:origin x="133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BBE57-C65F-4946-9F75-6BD732D04963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5311E-725B-46D4-97B8-FAD34FA57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058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itre 2"/>
          <p:cNvSpPr>
            <a:spLocks noGrp="1"/>
          </p:cNvSpPr>
          <p:nvPr>
            <p:ph type="title" hasCustomPrompt="1"/>
          </p:nvPr>
        </p:nvSpPr>
        <p:spPr>
          <a:xfrm>
            <a:off x="889670" y="1844824"/>
            <a:ext cx="749875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 b="0" baseline="0">
                <a:solidFill>
                  <a:srgbClr val="4D4D4D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3" y="2995860"/>
            <a:ext cx="7488311" cy="86518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3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 hasCustomPrompt="1"/>
          </p:nvPr>
        </p:nvSpPr>
        <p:spPr>
          <a:xfrm>
            <a:off x="4067944" y="6237312"/>
            <a:ext cx="4824215" cy="43204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300" baseline="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  <a:lvl2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2pPr>
            <a:lvl3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3pPr>
            <a:lvl4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4pPr>
            <a:lvl5pPr>
              <a:defRPr sz="1600">
                <a:solidFill>
                  <a:srgbClr val="898989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fr-FR" dirty="0"/>
              <a:t>Lieu - Date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179512" y="6237312"/>
            <a:ext cx="3240360" cy="43204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100" baseline="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 dirty="0"/>
              <a:t>Nom intervenant</a:t>
            </a:r>
          </a:p>
        </p:txBody>
      </p:sp>
    </p:spTree>
    <p:extLst>
      <p:ext uri="{BB962C8B-B14F-4D97-AF65-F5344CB8AC3E}">
        <p14:creationId xmlns:p14="http://schemas.microsoft.com/office/powerpoint/2010/main" val="248696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 power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3491880" y="2420888"/>
            <a:ext cx="5472608" cy="60592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000" b="1">
                <a:solidFill>
                  <a:srgbClr val="F9B55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/>
              <a:t>Insérer Remerciements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3491880" y="5085184"/>
            <a:ext cx="5472608" cy="5034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4D4D4D"/>
                </a:solidFill>
              </a:defRPr>
            </a:lvl1pPr>
          </a:lstStyle>
          <a:p>
            <a:pPr lvl="0"/>
            <a:r>
              <a:rPr lang="fr-FR" dirty="0"/>
              <a:t>CONTACT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 hasCustomPrompt="1"/>
          </p:nvPr>
        </p:nvSpPr>
        <p:spPr>
          <a:xfrm>
            <a:off x="3491880" y="4221088"/>
            <a:ext cx="5472733" cy="4318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rgbClr val="1F3664"/>
                </a:solidFill>
              </a:defRPr>
            </a:lvl1pPr>
          </a:lstStyle>
          <a:p>
            <a:pPr lvl="0"/>
            <a:r>
              <a:rPr lang="fr-FR" dirty="0"/>
              <a:t>Toute l’ADEME sur www.ademe.fr</a:t>
            </a:r>
          </a:p>
        </p:txBody>
      </p:sp>
    </p:spTree>
    <p:extLst>
      <p:ext uri="{BB962C8B-B14F-4D97-AF65-F5344CB8AC3E}">
        <p14:creationId xmlns:p14="http://schemas.microsoft.com/office/powerpoint/2010/main" val="182101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Insérer un titre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1763688" y="1052736"/>
            <a:ext cx="7120880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F9B55C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Insérer un sous-titre</a:t>
            </a:r>
          </a:p>
        </p:txBody>
      </p:sp>
    </p:spTree>
    <p:extLst>
      <p:ext uri="{BB962C8B-B14F-4D97-AF65-F5344CB8AC3E}">
        <p14:creationId xmlns:p14="http://schemas.microsoft.com/office/powerpoint/2010/main" val="327450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-enum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Insérer un titre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1763688" y="1052736"/>
            <a:ext cx="7120880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F9B55C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Insérer un sous-titre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1556792"/>
            <a:ext cx="8640960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 baseline="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143000" indent="-228600">
              <a:buClr>
                <a:srgbClr val="F9B55C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  <a:lvl4pPr marL="1600200" indent="-228600">
              <a:buClr>
                <a:srgbClr val="4D4D4D"/>
              </a:buClr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 panose="02070309020205020404" pitchFamily="49" charset="0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69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1556792"/>
            <a:ext cx="4104456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 baseline="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143000" indent="-228600">
              <a:buClr>
                <a:srgbClr val="F9B55C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  <a:lvl4pPr marL="1600200" indent="-228600">
              <a:buClr>
                <a:srgbClr val="4D4D4D"/>
              </a:buClr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 panose="02070309020205020404" pitchFamily="49" charset="0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6016" y="1556792"/>
            <a:ext cx="4176464" cy="482453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 baseline="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143000" indent="-228600">
              <a:buClr>
                <a:srgbClr val="F9B55C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  <a:lvl4pPr marL="1600200" indent="-228600">
              <a:buClr>
                <a:srgbClr val="4D4D4D"/>
              </a:buClr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 panose="02070309020205020404" pitchFamily="49" charset="0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Insérer un titre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9" hasCustomPrompt="1"/>
          </p:nvPr>
        </p:nvSpPr>
        <p:spPr>
          <a:xfrm>
            <a:off x="1763688" y="1052736"/>
            <a:ext cx="7120880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F79646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Insérer un sous-titre</a:t>
            </a:r>
          </a:p>
        </p:txBody>
      </p:sp>
    </p:spTree>
    <p:extLst>
      <p:ext uri="{BB962C8B-B14F-4D97-AF65-F5344CB8AC3E}">
        <p14:creationId xmlns:p14="http://schemas.microsoft.com/office/powerpoint/2010/main" val="202392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numeration graphiques, vidéos et/ou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1556792"/>
            <a:ext cx="4104456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 baseline="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200150" indent="-285750">
              <a:buClr>
                <a:srgbClr val="F9B55C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  <a:lvl4pPr marL="1600200" indent="-228600">
              <a:buClr>
                <a:srgbClr val="4D4D4D"/>
              </a:buClr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 panose="02070309020205020404" pitchFamily="49" charset="0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4716016" y="1556792"/>
            <a:ext cx="4176464" cy="44644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Insérer un objet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Insérer un titre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8" hasCustomPrompt="1"/>
          </p:nvPr>
        </p:nvSpPr>
        <p:spPr>
          <a:xfrm>
            <a:off x="1763688" y="1052736"/>
            <a:ext cx="7120880" cy="2880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rgbClr val="F9B55C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Insérer un sous-titre</a:t>
            </a:r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6" y="6093296"/>
            <a:ext cx="4165016" cy="2160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000" i="1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9" name="Espace réservé du texte 13"/>
          <p:cNvSpPr>
            <a:spLocks noGrp="1"/>
          </p:cNvSpPr>
          <p:nvPr>
            <p:ph type="body" sz="quarter" idx="20" hasCustomPrompt="1"/>
          </p:nvPr>
        </p:nvSpPr>
        <p:spPr>
          <a:xfrm>
            <a:off x="4716016" y="6381874"/>
            <a:ext cx="4176464" cy="2154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6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91031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phiques, vidéos et/ou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7"/>
          <p:cNvSpPr>
            <a:spLocks noGrp="1"/>
          </p:cNvSpPr>
          <p:nvPr>
            <p:ph sz="quarter" idx="10" hasCustomPrompt="1"/>
          </p:nvPr>
        </p:nvSpPr>
        <p:spPr>
          <a:xfrm>
            <a:off x="251520" y="1556792"/>
            <a:ext cx="4104456" cy="44644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Insérer un objet</a:t>
            </a: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4716016" y="1556792"/>
            <a:ext cx="4176464" cy="44644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Insérer un objet</a:t>
            </a:r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Insérer un titre</a:t>
            </a:r>
          </a:p>
        </p:txBody>
      </p:sp>
      <p:sp>
        <p:nvSpPr>
          <p:cNvPr id="15" name="Sous-titre 2"/>
          <p:cNvSpPr>
            <a:spLocks noGrp="1"/>
          </p:cNvSpPr>
          <p:nvPr>
            <p:ph type="subTitle" idx="18" hasCustomPrompt="1"/>
          </p:nvPr>
        </p:nvSpPr>
        <p:spPr>
          <a:xfrm>
            <a:off x="1763688" y="1052736"/>
            <a:ext cx="7120880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F9B55C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Insérer un 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>
          <a:xfrm>
            <a:off x="251520" y="6093296"/>
            <a:ext cx="4104456" cy="2160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000" i="1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3" name="Espace réservé du texte 13"/>
          <p:cNvSpPr>
            <a:spLocks noGrp="1"/>
          </p:cNvSpPr>
          <p:nvPr>
            <p:ph type="body" sz="quarter" idx="15" hasCustomPrompt="1"/>
          </p:nvPr>
        </p:nvSpPr>
        <p:spPr>
          <a:xfrm>
            <a:off x="251520" y="6381874"/>
            <a:ext cx="4104456" cy="2154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6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Sources</a:t>
            </a:r>
          </a:p>
        </p:txBody>
      </p:sp>
      <p:sp>
        <p:nvSpPr>
          <p:cNvPr id="16" name="Espace réservé du texte 11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6" y="6093296"/>
            <a:ext cx="4165016" cy="2160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000" i="1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7" name="Espace réservé du texte 13"/>
          <p:cNvSpPr>
            <a:spLocks noGrp="1"/>
          </p:cNvSpPr>
          <p:nvPr>
            <p:ph type="body" sz="quarter" idx="20" hasCustomPrompt="1"/>
          </p:nvPr>
        </p:nvSpPr>
        <p:spPr>
          <a:xfrm>
            <a:off x="4716016" y="6381874"/>
            <a:ext cx="4176464" cy="2154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6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402898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, vidéo et/ou imag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7"/>
          <p:cNvSpPr>
            <a:spLocks noGrp="1"/>
          </p:cNvSpPr>
          <p:nvPr>
            <p:ph sz="quarter" idx="13" hasCustomPrompt="1"/>
          </p:nvPr>
        </p:nvSpPr>
        <p:spPr>
          <a:xfrm>
            <a:off x="251519" y="1556792"/>
            <a:ext cx="8640961" cy="44644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Insérer un objet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128792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Insérer un titre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1763688" y="1052736"/>
            <a:ext cx="7120880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F9B55C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Insérer un sous-titre</a:t>
            </a:r>
          </a:p>
        </p:txBody>
      </p:sp>
      <p:sp>
        <p:nvSpPr>
          <p:cNvPr id="11" name="Espace réservé du texte 11"/>
          <p:cNvSpPr>
            <a:spLocks noGrp="1"/>
          </p:cNvSpPr>
          <p:nvPr>
            <p:ph type="body" sz="quarter" idx="14" hasCustomPrompt="1"/>
          </p:nvPr>
        </p:nvSpPr>
        <p:spPr>
          <a:xfrm>
            <a:off x="251520" y="6093296"/>
            <a:ext cx="7693408" cy="2159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000" i="1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5" hasCustomPrompt="1"/>
          </p:nvPr>
        </p:nvSpPr>
        <p:spPr>
          <a:xfrm>
            <a:off x="251520" y="6381874"/>
            <a:ext cx="7704856" cy="2154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6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135436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3491880" y="2276872"/>
            <a:ext cx="5324128" cy="108012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000" b="1">
                <a:solidFill>
                  <a:srgbClr val="F9B55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/>
              <a:t>Titre sous section</a:t>
            </a:r>
          </a:p>
        </p:txBody>
      </p:sp>
    </p:spTree>
    <p:extLst>
      <p:ext uri="{BB962C8B-B14F-4D97-AF65-F5344CB8AC3E}">
        <p14:creationId xmlns:p14="http://schemas.microsoft.com/office/powerpoint/2010/main" val="62597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 /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 hasCustomPrompt="1"/>
          </p:nvPr>
        </p:nvSpPr>
        <p:spPr>
          <a:xfrm>
            <a:off x="3491880" y="332656"/>
            <a:ext cx="5324128" cy="60592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000" b="1" baseline="0">
                <a:solidFill>
                  <a:srgbClr val="F9B55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/>
              <a:t>Plan / Conclusion</a:t>
            </a:r>
          </a:p>
        </p:txBody>
      </p:sp>
      <p:sp>
        <p:nvSpPr>
          <p:cNvPr id="4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3491880" y="1124745"/>
            <a:ext cx="5328592" cy="396043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>
              <a:buSzPct val="120000"/>
              <a:buFontTx/>
              <a:buBlip>
                <a:blip r:embed="rId2"/>
              </a:buBlip>
              <a:defRPr sz="2400">
                <a:solidFill>
                  <a:srgbClr val="1F3664"/>
                </a:solidFill>
                <a:latin typeface="Trebuchet MS" panose="020B0603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 panose="020B0603020202020204" pitchFamily="34" charset="0"/>
              </a:defRPr>
            </a:lvl2pPr>
            <a:lvl3pPr marL="1143000" indent="-228600">
              <a:buClr>
                <a:srgbClr val="F9B55C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Trebuchet MS" panose="020B0603020202020204" pitchFamily="34" charset="0"/>
              </a:defRPr>
            </a:lvl3pPr>
          </a:lstStyle>
          <a:p>
            <a:pPr lvl="0"/>
            <a:r>
              <a:rPr lang="fr-FR" dirty="0"/>
              <a:t> 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2"/>
            <a:endParaRPr lang="fr-FR" dirty="0"/>
          </a:p>
          <a:p>
            <a:pPr lvl="0"/>
            <a:endParaRPr lang="fr-FR" dirty="0"/>
          </a:p>
        </p:txBody>
      </p:sp>
      <p:sp>
        <p:nvSpPr>
          <p:cNvPr id="7" name="Espace réservé du text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491880" y="5157192"/>
            <a:ext cx="5317144" cy="2160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000" i="1">
                <a:solidFill>
                  <a:srgbClr val="4D4D4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8" name="Espace réservé du texte 13"/>
          <p:cNvSpPr>
            <a:spLocks noGrp="1"/>
          </p:cNvSpPr>
          <p:nvPr>
            <p:ph type="body" sz="quarter" idx="20" hasCustomPrompt="1"/>
          </p:nvPr>
        </p:nvSpPr>
        <p:spPr>
          <a:xfrm>
            <a:off x="3491880" y="5445770"/>
            <a:ext cx="5328592" cy="2154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6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3140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53922" cy="5823719"/>
          </a:xfrm>
          <a:prstGeom prst="rect">
            <a:avLst/>
          </a:prstGeom>
          <a:solidFill>
            <a:srgbClr val="F9B5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lobe.png"/>
          <p:cNvPicPr>
            <a:picLocks noChangeAspect="1"/>
          </p:cNvPicPr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66" y="826412"/>
            <a:ext cx="3871161" cy="3871161"/>
          </a:xfrm>
          <a:prstGeom prst="rect">
            <a:avLst/>
          </a:prstGeom>
        </p:spPr>
      </p:pic>
      <p:pic>
        <p:nvPicPr>
          <p:cNvPr id="6" name="Image 5" descr="bandeau_ADEM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60359"/>
            <a:ext cx="9144000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4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D4D4D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3922" cy="922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53922" cy="922668"/>
          </a:xfrm>
          <a:prstGeom prst="rect">
            <a:avLst/>
          </a:prstGeom>
          <a:solidFill>
            <a:srgbClr val="F9B5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bandeau_ADEM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759"/>
            <a:ext cx="9144000" cy="847344"/>
          </a:xfrm>
          <a:prstGeom prst="rect">
            <a:avLst/>
          </a:prstGeom>
        </p:spPr>
      </p:pic>
      <p:sp>
        <p:nvSpPr>
          <p:cNvPr id="9" name="Espace réservé du numéro de diapositive 5"/>
          <p:cNvSpPr txBox="1">
            <a:spLocks/>
          </p:cNvSpPr>
          <p:nvPr/>
        </p:nvSpPr>
        <p:spPr>
          <a:xfrm>
            <a:off x="8464602" y="6542596"/>
            <a:ext cx="514400" cy="3651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E709FEE-F792-45ED-BA1C-456E25B91E40}" type="slidenum">
              <a:rPr lang="fr-FR" sz="1000" smtClean="0">
                <a:solidFill>
                  <a:schemeClr val="bg1">
                    <a:lumMod val="50000"/>
                  </a:schemeClr>
                </a:solidFill>
              </a:rPr>
              <a:pPr algn="r"/>
              <a:t>‹N°›</a:t>
            </a:fld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Espace réservé du texte 19"/>
          <p:cNvSpPr txBox="1">
            <a:spLocks/>
          </p:cNvSpPr>
          <p:nvPr/>
        </p:nvSpPr>
        <p:spPr>
          <a:xfrm>
            <a:off x="1403350" y="6564759"/>
            <a:ext cx="3024188" cy="288925"/>
          </a:xfrm>
          <a:prstGeom prst="rect">
            <a:avLst/>
          </a:prstGeom>
        </p:spPr>
        <p:txBody>
          <a:bodyPr anchor="ctr" anchorCtr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000" kern="1200">
                <a:solidFill>
                  <a:srgbClr val="89898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Ecologie industrielle et territoriale – Christophe </a:t>
            </a:r>
            <a:r>
              <a:rPr lang="fr-FR" dirty="0" err="1"/>
              <a:t>Reif</a:t>
            </a:r>
            <a:endParaRPr lang="fr-FR" dirty="0"/>
          </a:p>
        </p:txBody>
      </p:sp>
      <p:sp>
        <p:nvSpPr>
          <p:cNvPr id="11" name="Espace réservé du texte 22"/>
          <p:cNvSpPr txBox="1">
            <a:spLocks/>
          </p:cNvSpPr>
          <p:nvPr/>
        </p:nvSpPr>
        <p:spPr>
          <a:xfrm>
            <a:off x="6947355" y="6585794"/>
            <a:ext cx="1512888" cy="2889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Tx/>
              <a:buNone/>
              <a:defRPr sz="1000" kern="1200">
                <a:solidFill>
                  <a:srgbClr val="89898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20 novembre 2019</a:t>
            </a:r>
          </a:p>
        </p:txBody>
      </p:sp>
      <p:sp>
        <p:nvSpPr>
          <p:cNvPr id="12" name="Espace réservé du texte 24"/>
          <p:cNvSpPr txBox="1">
            <a:spLocks/>
          </p:cNvSpPr>
          <p:nvPr/>
        </p:nvSpPr>
        <p:spPr>
          <a:xfrm>
            <a:off x="179388" y="6564759"/>
            <a:ext cx="1152525" cy="288925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000" kern="1200">
                <a:solidFill>
                  <a:srgbClr val="EF5B2F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www.ademe.fr</a:t>
            </a:r>
          </a:p>
        </p:txBody>
      </p:sp>
    </p:spTree>
    <p:extLst>
      <p:ext uri="{BB962C8B-B14F-4D97-AF65-F5344CB8AC3E}">
        <p14:creationId xmlns:p14="http://schemas.microsoft.com/office/powerpoint/2010/main" val="18867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347864" cy="5823719"/>
          </a:xfrm>
          <a:prstGeom prst="rect">
            <a:avLst/>
          </a:prstGeom>
          <a:solidFill>
            <a:srgbClr val="F9B5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9B55C"/>
              </a:solidFill>
            </a:endParaRPr>
          </a:p>
        </p:txBody>
      </p:sp>
      <p:pic>
        <p:nvPicPr>
          <p:cNvPr id="14" name="Image 13" descr="bandeau_ADEM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60359"/>
            <a:ext cx="9144000" cy="847344"/>
          </a:xfrm>
          <a:prstGeom prst="rect">
            <a:avLst/>
          </a:prstGeom>
        </p:spPr>
      </p:pic>
      <p:pic>
        <p:nvPicPr>
          <p:cNvPr id="8" name="Image 7" descr="globe.png"/>
          <p:cNvPicPr>
            <a:picLocks noChangeAspect="1"/>
          </p:cNvPicPr>
          <p:nvPr/>
        </p:nvPicPr>
        <p:blipFill>
          <a:blip r:embed="rId6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70" y="1522812"/>
            <a:ext cx="2478364" cy="2478362"/>
          </a:xfrm>
          <a:prstGeom prst="rect">
            <a:avLst/>
          </a:prstGeom>
        </p:spPr>
      </p:pic>
      <p:sp>
        <p:nvSpPr>
          <p:cNvPr id="9" name="Espace réservé du numéro de diapositive 5"/>
          <p:cNvSpPr txBox="1">
            <a:spLocks/>
          </p:cNvSpPr>
          <p:nvPr/>
        </p:nvSpPr>
        <p:spPr>
          <a:xfrm>
            <a:off x="8464602" y="6592267"/>
            <a:ext cx="514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E709FEE-F792-45ED-BA1C-456E25B91E40}" type="slidenum">
              <a:rPr lang="fr-FR" sz="1000" smtClean="0">
                <a:solidFill>
                  <a:schemeClr val="bg1">
                    <a:lumMod val="50000"/>
                  </a:schemeClr>
                </a:solidFill>
              </a:rPr>
              <a:pPr algn="r"/>
              <a:t>‹N°›</a:t>
            </a:fld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Espace réservé du texte 19"/>
          <p:cNvSpPr txBox="1">
            <a:spLocks/>
          </p:cNvSpPr>
          <p:nvPr/>
        </p:nvSpPr>
        <p:spPr>
          <a:xfrm>
            <a:off x="1403350" y="6564759"/>
            <a:ext cx="3024188" cy="288925"/>
          </a:xfrm>
          <a:prstGeom prst="rect">
            <a:avLst/>
          </a:prstGeom>
        </p:spPr>
        <p:txBody>
          <a:bodyPr anchor="t" anchorCtr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000" kern="1200">
                <a:solidFill>
                  <a:srgbClr val="89898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Ecologie industrielle</a:t>
            </a:r>
            <a:r>
              <a:rPr lang="fr-FR" baseline="0" dirty="0"/>
              <a:t> et territoriale – Christophe </a:t>
            </a:r>
            <a:r>
              <a:rPr lang="fr-FR" baseline="0" dirty="0" err="1"/>
              <a:t>Reif</a:t>
            </a:r>
            <a:endParaRPr lang="fr-FR" dirty="0"/>
          </a:p>
        </p:txBody>
      </p:sp>
      <p:sp>
        <p:nvSpPr>
          <p:cNvPr id="11" name="Espace réservé du texte 22"/>
          <p:cNvSpPr txBox="1">
            <a:spLocks/>
          </p:cNvSpPr>
          <p:nvPr/>
        </p:nvSpPr>
        <p:spPr>
          <a:xfrm>
            <a:off x="6947355" y="6585794"/>
            <a:ext cx="1512888" cy="2889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Tx/>
              <a:buNone/>
              <a:defRPr sz="1000" kern="1200">
                <a:solidFill>
                  <a:srgbClr val="89898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20 novembre 2019</a:t>
            </a:r>
          </a:p>
        </p:txBody>
      </p:sp>
      <p:sp>
        <p:nvSpPr>
          <p:cNvPr id="12" name="Espace réservé du texte 24"/>
          <p:cNvSpPr txBox="1">
            <a:spLocks/>
          </p:cNvSpPr>
          <p:nvPr/>
        </p:nvSpPr>
        <p:spPr>
          <a:xfrm>
            <a:off x="179388" y="6564759"/>
            <a:ext cx="1152525" cy="2889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000" kern="1200">
                <a:solidFill>
                  <a:srgbClr val="EF5B2F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www.ademe.fr</a:t>
            </a:r>
          </a:p>
        </p:txBody>
      </p:sp>
    </p:spTree>
    <p:extLst>
      <p:ext uri="{BB962C8B-B14F-4D97-AF65-F5344CB8AC3E}">
        <p14:creationId xmlns:p14="http://schemas.microsoft.com/office/powerpoint/2010/main" val="220349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77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D4D4D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HIc-fiLD8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imaxion.fr/docutheque/appel-projets-emergence-nouvelles-demarches-decologie-industrielle-territoriale-eit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o8h1hVfQPY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Ecologie Industrielle et Territoriale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Définition, aides et exemples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20 novembre 2019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Christophe REIF</a:t>
            </a:r>
          </a:p>
        </p:txBody>
      </p:sp>
    </p:spTree>
    <p:extLst>
      <p:ext uri="{BB962C8B-B14F-4D97-AF65-F5344CB8AC3E}">
        <p14:creationId xmlns:p14="http://schemas.microsoft.com/office/powerpoint/2010/main" val="259137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+mj-lt"/>
                <a:ea typeface="Calibri" charset="0"/>
                <a:cs typeface="Calibri" charset="0"/>
              </a:rPr>
              <a:t>CLES - Ports Autonomes de Strasbourg</a:t>
            </a:r>
            <a:endParaRPr lang="fr-FR" dirty="0">
              <a:latin typeface="+mj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Des acteurs impliqués</a:t>
            </a:r>
          </a:p>
          <a:p>
            <a:pPr lvl="1"/>
            <a:r>
              <a:rPr lang="fr-FR" dirty="0"/>
              <a:t>Un portage de la démarche par le Groupement des Usagers du Port</a:t>
            </a:r>
          </a:p>
          <a:p>
            <a:pPr lvl="1"/>
            <a:r>
              <a:rPr lang="fr-FR" dirty="0"/>
              <a:t>Un co-financement</a:t>
            </a:r>
          </a:p>
          <a:p>
            <a:pPr lvl="2"/>
            <a:r>
              <a:rPr lang="fr-FR" dirty="0"/>
              <a:t>Par les 26 entreprises adhérentes</a:t>
            </a:r>
          </a:p>
          <a:p>
            <a:pPr lvl="2"/>
            <a:r>
              <a:rPr lang="fr-FR" dirty="0"/>
              <a:t>Par les acteurs du territoire : Eurométropole de Strasbourg, Ports Autonomes de Strasbourg, ADEME, Région Grand Est</a:t>
            </a:r>
          </a:p>
          <a:p>
            <a:pPr marL="914400" lvl="2" indent="0">
              <a:buNone/>
            </a:pPr>
            <a:endParaRPr lang="fr-FR" dirty="0"/>
          </a:p>
          <a:p>
            <a:r>
              <a:rPr lang="fr-FR" dirty="0"/>
              <a:t>Une nouvelle phase à enclencher dès 2020</a:t>
            </a:r>
          </a:p>
          <a:p>
            <a:pPr lvl="1"/>
            <a:r>
              <a:rPr lang="fr-FR" dirty="0"/>
              <a:t>4 phases depuis le lancement en 2013</a:t>
            </a:r>
          </a:p>
          <a:p>
            <a:pPr lvl="1"/>
            <a:r>
              <a:rPr lang="fr-FR" dirty="0"/>
              <a:t>Vers un travail sur la pérennisation</a:t>
            </a:r>
          </a:p>
        </p:txBody>
      </p:sp>
    </p:spTree>
    <p:extLst>
      <p:ext uri="{BB962C8B-B14F-4D97-AF65-F5344CB8AC3E}">
        <p14:creationId xmlns:p14="http://schemas.microsoft.com/office/powerpoint/2010/main" val="185066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Merci de votre attention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69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l’EIT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_HIc-fiLD8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9552" y="1700808"/>
            <a:ext cx="806489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7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l’EIT ?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Une animation des acteurs d’un territoire</a:t>
            </a:r>
          </a:p>
          <a:p>
            <a:pPr lvl="1"/>
            <a:r>
              <a:rPr lang="fr-FR" dirty="0"/>
              <a:t>Cœur du processus et de sa pérennisation</a:t>
            </a:r>
          </a:p>
          <a:p>
            <a:pPr lvl="1"/>
            <a:r>
              <a:rPr lang="fr-FR" dirty="0"/>
              <a:t>Portage par une collectivité, une association d’entreprises…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Une méthodologie éprouvée</a:t>
            </a:r>
          </a:p>
          <a:p>
            <a:pPr lvl="1"/>
            <a:r>
              <a:rPr lang="fr-FR" dirty="0"/>
              <a:t>Etre efficace, concret, rapide pour correspondre aux calendriers des entreprises</a:t>
            </a:r>
          </a:p>
          <a:p>
            <a:pPr lvl="1"/>
            <a:r>
              <a:rPr lang="fr-FR" dirty="0"/>
              <a:t>Beaucoup de retours d’expériences concrets en Grand Est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Des données qualitatives à gérer</a:t>
            </a:r>
          </a:p>
          <a:p>
            <a:pPr lvl="1"/>
            <a:r>
              <a:rPr lang="fr-FR" dirty="0"/>
              <a:t>Outils existants pour collecter les données confidentielles et détecter des synergies</a:t>
            </a:r>
          </a:p>
          <a:p>
            <a:pPr lvl="1"/>
            <a:r>
              <a:rPr lang="fr-FR" dirty="0"/>
              <a:t>Objectif de connecter les démarches entre elles</a:t>
            </a:r>
          </a:p>
        </p:txBody>
      </p:sp>
    </p:spTree>
    <p:extLst>
      <p:ext uri="{BB962C8B-B14F-4D97-AF65-F5344CB8AC3E}">
        <p14:creationId xmlns:p14="http://schemas.microsoft.com/office/powerpoint/2010/main" val="368005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Enjeux pour l’entreprise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Améliorer ses performances globales : économique, énergétique, matière, emploi, formation…</a:t>
            </a:r>
          </a:p>
          <a:p>
            <a:r>
              <a:rPr lang="fr-FR" dirty="0"/>
              <a:t>Améliorer son réseau et partager des problématiques et bonnes pratiques</a:t>
            </a:r>
          </a:p>
          <a:p>
            <a:r>
              <a:rPr lang="fr-FR" dirty="0"/>
              <a:t>Anticiper :</a:t>
            </a:r>
          </a:p>
          <a:p>
            <a:pPr lvl="1"/>
            <a:r>
              <a:rPr lang="fr-FR" dirty="0"/>
              <a:t>Identifier les flux entrants et sortants de son territoire</a:t>
            </a:r>
          </a:p>
          <a:p>
            <a:pPr lvl="1"/>
            <a:r>
              <a:rPr lang="fr-FR" dirty="0"/>
              <a:t>Bénéficier de compétences/expertises et collaborer</a:t>
            </a:r>
          </a:p>
          <a:p>
            <a:pPr lvl="1"/>
            <a:r>
              <a:rPr lang="fr-FR" dirty="0"/>
              <a:t>Faire part de ses besoins et participer aux décisions sur son territoire</a:t>
            </a:r>
          </a:p>
          <a:p>
            <a:pPr lvl="1"/>
            <a:r>
              <a:rPr lang="fr-FR" dirty="0"/>
              <a:t>S’ouvrir et innover sur sa politique interne (RSE…) et sur sa stratégie commerciale</a:t>
            </a:r>
          </a:p>
        </p:txBody>
      </p:sp>
    </p:spTree>
    <p:extLst>
      <p:ext uri="{BB962C8B-B14F-4D97-AF65-F5344CB8AC3E}">
        <p14:creationId xmlns:p14="http://schemas.microsoft.com/office/powerpoint/2010/main" val="276997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Enjeux pour la collectivité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Développer une approche intégrée en matière de politique de développement économique et d’économie circulaire</a:t>
            </a:r>
          </a:p>
          <a:p>
            <a:r>
              <a:rPr lang="fr-FR" dirty="0"/>
              <a:t>Alimenter de manière concrète sa stratégie</a:t>
            </a:r>
          </a:p>
          <a:p>
            <a:r>
              <a:rPr lang="fr-FR" dirty="0"/>
              <a:t>Mobiliser les entreprises autour des démarches environnementales</a:t>
            </a:r>
          </a:p>
          <a:p>
            <a:r>
              <a:rPr lang="fr-FR" dirty="0"/>
              <a:t>Conforter le tissu économique local</a:t>
            </a:r>
          </a:p>
          <a:p>
            <a:pPr lvl="1"/>
            <a:r>
              <a:rPr lang="fr-FR" dirty="0"/>
              <a:t>Renforcement de l’ancrage local de part les synergies développées entre acteurs économiques</a:t>
            </a:r>
          </a:p>
          <a:p>
            <a:pPr lvl="1"/>
            <a:r>
              <a:rPr lang="fr-FR" dirty="0"/>
              <a:t>Maintien et développement des emplois sur le territoire</a:t>
            </a:r>
          </a:p>
          <a:p>
            <a:pPr lvl="1"/>
            <a:r>
              <a:rPr lang="fr-FR" dirty="0"/>
              <a:t>Attractivité du territoire</a:t>
            </a:r>
          </a:p>
        </p:txBody>
      </p:sp>
    </p:spTree>
    <p:extLst>
      <p:ext uri="{BB962C8B-B14F-4D97-AF65-F5344CB8AC3E}">
        <p14:creationId xmlns:p14="http://schemas.microsoft.com/office/powerpoint/2010/main" val="58339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Aides financières dédiées à l’EIT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Soutien à l’animation</a:t>
            </a:r>
          </a:p>
          <a:p>
            <a:pPr lvl="1"/>
            <a:r>
              <a:rPr lang="fr-FR" dirty="0"/>
              <a:t>Aide au poste jusqu’à 24 000€/ETP/an</a:t>
            </a:r>
          </a:p>
          <a:p>
            <a:pPr lvl="1"/>
            <a:r>
              <a:rPr lang="fr-FR" dirty="0"/>
              <a:t>Aide à la création d’un poste (équipement) : jusqu’à 5 000€</a:t>
            </a:r>
          </a:p>
          <a:p>
            <a:pPr lvl="1"/>
            <a:r>
              <a:rPr lang="fr-FR" dirty="0"/>
              <a:t>Aide à la communication jusqu’à 60 000€ sur 3 ans</a:t>
            </a:r>
          </a:p>
          <a:p>
            <a:pPr lvl="1"/>
            <a:r>
              <a:rPr lang="fr-FR" dirty="0"/>
              <a:t>Aide à l’accompagnement par un bureau d’études jusqu’à 70%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Soutien à la préfiguration</a:t>
            </a:r>
          </a:p>
          <a:p>
            <a:pPr lvl="1"/>
            <a:r>
              <a:rPr lang="fr-FR" dirty="0"/>
              <a:t>Aide à l’étude de préfiguration par un bureau d’études jusqu’à 70%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470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Aides financières dédiées à l’EIT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Partenariat Climaxion en Grand Est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Soutien à l’animation</a:t>
            </a:r>
          </a:p>
          <a:p>
            <a:pPr lvl="1"/>
            <a:r>
              <a:rPr lang="fr-FR" dirty="0"/>
              <a:t>Aide au poste jusqu’à 24 000€/ETP/an</a:t>
            </a:r>
          </a:p>
          <a:p>
            <a:pPr lvl="1"/>
            <a:r>
              <a:rPr lang="fr-FR" dirty="0"/>
              <a:t>Aide à la création d’un poste (équipement) : jusqu’à 5 000€</a:t>
            </a:r>
          </a:p>
          <a:p>
            <a:pPr lvl="1"/>
            <a:r>
              <a:rPr lang="fr-FR" dirty="0"/>
              <a:t>Aide à la communication jusqu’à 60 000€ sur 3 ans</a:t>
            </a:r>
          </a:p>
          <a:p>
            <a:pPr lvl="1"/>
            <a:r>
              <a:rPr lang="fr-FR" dirty="0"/>
              <a:t>Aide à l’accompagnement par un bureau d’études jusqu’à 70%</a:t>
            </a:r>
          </a:p>
          <a:p>
            <a:pPr lvl="1"/>
            <a:r>
              <a:rPr lang="fr-FR" dirty="0">
                <a:hlinkClick r:id="rId2"/>
              </a:rPr>
              <a:t>Un appel à projet dédié à l’Emergence de nouvelles démarches en Grand Est</a:t>
            </a:r>
            <a:endParaRPr lang="fr-FR" dirty="0"/>
          </a:p>
          <a:p>
            <a:r>
              <a:rPr lang="fr-FR" dirty="0"/>
              <a:t>Soutien à la préfiguration</a:t>
            </a:r>
          </a:p>
          <a:p>
            <a:pPr lvl="1"/>
            <a:r>
              <a:rPr lang="fr-FR" dirty="0"/>
              <a:t>Aide à l’étude de préfiguration par un bureau d’études jusqu’à 70%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580112" y="1700808"/>
            <a:ext cx="356388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Complément de 12000€/ETP/an par la Région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580112" y="4941168"/>
            <a:ext cx="356388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Un cahier des charges type dédié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27584" y="5733256"/>
            <a:ext cx="7776864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 soutien technique via le réseau régional (formation, réunions d’échanges, centre de ressources…)</a:t>
            </a:r>
          </a:p>
        </p:txBody>
      </p:sp>
    </p:spTree>
    <p:extLst>
      <p:ext uri="{BB962C8B-B14F-4D97-AF65-F5344CB8AC3E}">
        <p14:creationId xmlns:p14="http://schemas.microsoft.com/office/powerpoint/2010/main" val="326680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Etat des lieux régional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716" y="1086272"/>
            <a:ext cx="7416824" cy="524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4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+mj-lt"/>
                <a:ea typeface="Calibri" charset="0"/>
                <a:cs typeface="Calibri" charset="0"/>
              </a:rPr>
              <a:t>CLES - Ports Autonomes de Strasbourg</a:t>
            </a:r>
            <a:endParaRPr lang="fr-FR" dirty="0">
              <a:latin typeface="+mj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o8h1hVfQPY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11560" y="1556792"/>
            <a:ext cx="7984841" cy="449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88644"/>
      </p:ext>
    </p:extLst>
  </p:cSld>
  <p:clrMapOvr>
    <a:masterClrMapping/>
  </p:clrMapOvr>
</p:sld>
</file>

<file path=ppt/theme/theme1.xml><?xml version="1.0" encoding="utf-8"?>
<a:theme xmlns:a="http://schemas.openxmlformats.org/drawingml/2006/main" name="2_Thème Office">
  <a:themeElements>
    <a:clrScheme name="Ademe colorimétrie orange">
      <a:dk1>
        <a:sysClr val="windowText" lastClr="000000"/>
      </a:dk1>
      <a:lt1>
        <a:sysClr val="window" lastClr="FFFFFF"/>
      </a:lt1>
      <a:dk2>
        <a:srgbClr val="EF5B2F"/>
      </a:dk2>
      <a:lt2>
        <a:srgbClr val="EEECE1"/>
      </a:lt2>
      <a:accent1>
        <a:srgbClr val="FAC08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938953"/>
      </a:accent6>
      <a:hlink>
        <a:srgbClr val="4D4D4D"/>
      </a:hlink>
      <a:folHlink>
        <a:srgbClr val="BFBFBF"/>
      </a:folHlink>
    </a:clrScheme>
    <a:fontScheme name="Personnalisé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jaune-4_3.pptx" id="{7FFD7EC0-9E2B-4A17-9D52-1A0BBA77179A}" vid="{8D0CAFF2-7D9E-4032-943D-1EA2BB75035C}"/>
    </a:ext>
  </a:extLst>
</a:theme>
</file>

<file path=ppt/theme/theme2.xml><?xml version="1.0" encoding="utf-8"?>
<a:theme xmlns:a="http://schemas.openxmlformats.org/drawingml/2006/main" name="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jaune-4_3.pptx" id="{7FFD7EC0-9E2B-4A17-9D52-1A0BBA77179A}" vid="{75BEB485-1D1E-42F3-AE5B-717578847446}"/>
    </a:ext>
  </a:extLst>
</a:theme>
</file>

<file path=ppt/theme/theme3.xml><?xml version="1.0" encoding="utf-8"?>
<a:theme xmlns:a="http://schemas.openxmlformats.org/drawingml/2006/main" name="INTERCALAIRE">
  <a:themeElements>
    <a:clrScheme name="Ademe colorimétrie orange">
      <a:dk1>
        <a:sysClr val="windowText" lastClr="000000"/>
      </a:dk1>
      <a:lt1>
        <a:sysClr val="window" lastClr="FFFFFF"/>
      </a:lt1>
      <a:dk2>
        <a:srgbClr val="EF5B2F"/>
      </a:dk2>
      <a:lt2>
        <a:srgbClr val="EEECE1"/>
      </a:lt2>
      <a:accent1>
        <a:srgbClr val="FAC08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938953"/>
      </a:accent6>
      <a:hlink>
        <a:srgbClr val="4D4D4D"/>
      </a:hlink>
      <a:folHlink>
        <a:srgbClr val="BFBFBF"/>
      </a:folHlink>
    </a:clrScheme>
    <a:fontScheme name="Personnalisé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jaune-4_3.pptx" id="{7FFD7EC0-9E2B-4A17-9D52-1A0BBA77179A}" vid="{3594F81A-56FD-438E-B03D-EAAC9FCCAC49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modele_jaune-4_3</Template>
  <TotalTime>78</TotalTime>
  <Words>496</Words>
  <Application>Microsoft Office PowerPoint</Application>
  <PresentationFormat>Affichage à l'écran (4:3)</PresentationFormat>
  <Paragraphs>68</Paragraphs>
  <Slides>11</Slides>
  <Notes>0</Notes>
  <HiddenSlides>0</HiddenSlides>
  <MMClips>2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Trebuchet MS</vt:lpstr>
      <vt:lpstr>Wingdings</vt:lpstr>
      <vt:lpstr>2_Thème Office</vt:lpstr>
      <vt:lpstr>PAGE</vt:lpstr>
      <vt:lpstr>INTERCALAIRE</vt:lpstr>
      <vt:lpstr>Ecologie Industrielle et Territoriale</vt:lpstr>
      <vt:lpstr>Qu’est-ce que l’EIT ?</vt:lpstr>
      <vt:lpstr>Qu’est-ce que l’EIT ?</vt:lpstr>
      <vt:lpstr>Enjeux pour l’entreprise</vt:lpstr>
      <vt:lpstr>Enjeux pour la collectivité</vt:lpstr>
      <vt:lpstr>Aides financières dédiées à l’EIT</vt:lpstr>
      <vt:lpstr>Aides financières dédiées à l’EIT</vt:lpstr>
      <vt:lpstr>Etat des lieux régional</vt:lpstr>
      <vt:lpstr>CLES - Ports Autonomes de Strasbourg</vt:lpstr>
      <vt:lpstr>CLES - Ports Autonomes de Strasbourg</vt:lpstr>
      <vt:lpstr>Merci de votre attention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Ecologie Industrielle et Territoriale</dc:title>
  <dc:creator>ALBISSER Emilie</dc:creator>
  <cp:lastModifiedBy>Utilisateur</cp:lastModifiedBy>
  <cp:revision>8</cp:revision>
  <dcterms:created xsi:type="dcterms:W3CDTF">2019-11-19T15:09:44Z</dcterms:created>
  <dcterms:modified xsi:type="dcterms:W3CDTF">2020-03-29T14:15:51Z</dcterms:modified>
</cp:coreProperties>
</file>