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5" r:id="rId2"/>
  </p:sldMasterIdLst>
  <p:notesMasterIdLst>
    <p:notesMasterId r:id="rId41"/>
  </p:notesMasterIdLst>
  <p:handoutMasterIdLst>
    <p:handoutMasterId r:id="rId42"/>
  </p:handoutMasterIdLst>
  <p:sldIdLst>
    <p:sldId id="259" r:id="rId3"/>
    <p:sldId id="464" r:id="rId4"/>
    <p:sldId id="465" r:id="rId5"/>
    <p:sldId id="306" r:id="rId6"/>
    <p:sldId id="441" r:id="rId7"/>
    <p:sldId id="470" r:id="rId8"/>
    <p:sldId id="458" r:id="rId9"/>
    <p:sldId id="466" r:id="rId10"/>
    <p:sldId id="467" r:id="rId11"/>
    <p:sldId id="453" r:id="rId12"/>
    <p:sldId id="468" r:id="rId13"/>
    <p:sldId id="457" r:id="rId14"/>
    <p:sldId id="469" r:id="rId15"/>
    <p:sldId id="480" r:id="rId16"/>
    <p:sldId id="450" r:id="rId17"/>
    <p:sldId id="459" r:id="rId18"/>
    <p:sldId id="452" r:id="rId19"/>
    <p:sldId id="460" r:id="rId20"/>
    <p:sldId id="447" r:id="rId21"/>
    <p:sldId id="451" r:id="rId22"/>
    <p:sldId id="481" r:id="rId23"/>
    <p:sldId id="448" r:id="rId24"/>
    <p:sldId id="442" r:id="rId25"/>
    <p:sldId id="456" r:id="rId26"/>
    <p:sldId id="483" r:id="rId27"/>
    <p:sldId id="484" r:id="rId28"/>
    <p:sldId id="482" r:id="rId29"/>
    <p:sldId id="474" r:id="rId30"/>
    <p:sldId id="471" r:id="rId31"/>
    <p:sldId id="449" r:id="rId32"/>
    <p:sldId id="475" r:id="rId33"/>
    <p:sldId id="463" r:id="rId34"/>
    <p:sldId id="476" r:id="rId35"/>
    <p:sldId id="477" r:id="rId36"/>
    <p:sldId id="478" r:id="rId37"/>
    <p:sldId id="479" r:id="rId38"/>
    <p:sldId id="454" r:id="rId39"/>
    <p:sldId id="409" r:id="rId40"/>
  </p:sldIdLst>
  <p:sldSz cx="9144000" cy="6858000" type="screen4x3"/>
  <p:notesSz cx="7102475" cy="10233025"/>
  <p:custShowLst>
    <p:custShow name="Diaporama perso.1" id="0">
      <p:sldLst/>
    </p:custShow>
  </p:custShowLst>
  <p:defaultTextStyle>
    <a:defPPr>
      <a:defRPr lang="fr-FR"/>
    </a:defPPr>
    <a:lvl1pPr algn="l" rtl="0" fontAlgn="base">
      <a:spcBef>
        <a:spcPct val="0"/>
      </a:spcBef>
      <a:spcAft>
        <a:spcPct val="0"/>
      </a:spcAft>
      <a:defRPr kern="1200">
        <a:solidFill>
          <a:schemeClr val="tx1"/>
        </a:solidFill>
        <a:latin typeface="Arial" pitchFamily="30" charset="0"/>
        <a:ea typeface="+mn-ea"/>
        <a:cs typeface="+mn-cs"/>
      </a:defRPr>
    </a:lvl1pPr>
    <a:lvl2pPr marL="457200" algn="l" rtl="0" fontAlgn="base">
      <a:spcBef>
        <a:spcPct val="0"/>
      </a:spcBef>
      <a:spcAft>
        <a:spcPct val="0"/>
      </a:spcAft>
      <a:defRPr kern="1200">
        <a:solidFill>
          <a:schemeClr val="tx1"/>
        </a:solidFill>
        <a:latin typeface="Arial" pitchFamily="30" charset="0"/>
        <a:ea typeface="+mn-ea"/>
        <a:cs typeface="+mn-cs"/>
      </a:defRPr>
    </a:lvl2pPr>
    <a:lvl3pPr marL="914400" algn="l" rtl="0" fontAlgn="base">
      <a:spcBef>
        <a:spcPct val="0"/>
      </a:spcBef>
      <a:spcAft>
        <a:spcPct val="0"/>
      </a:spcAft>
      <a:defRPr kern="1200">
        <a:solidFill>
          <a:schemeClr val="tx1"/>
        </a:solidFill>
        <a:latin typeface="Arial" pitchFamily="30" charset="0"/>
        <a:ea typeface="+mn-ea"/>
        <a:cs typeface="+mn-cs"/>
      </a:defRPr>
    </a:lvl3pPr>
    <a:lvl4pPr marL="1371600" algn="l" rtl="0" fontAlgn="base">
      <a:spcBef>
        <a:spcPct val="0"/>
      </a:spcBef>
      <a:spcAft>
        <a:spcPct val="0"/>
      </a:spcAft>
      <a:defRPr kern="1200">
        <a:solidFill>
          <a:schemeClr val="tx1"/>
        </a:solidFill>
        <a:latin typeface="Arial" pitchFamily="30" charset="0"/>
        <a:ea typeface="+mn-ea"/>
        <a:cs typeface="+mn-cs"/>
      </a:defRPr>
    </a:lvl4pPr>
    <a:lvl5pPr marL="1828800" algn="l" rtl="0" fontAlgn="base">
      <a:spcBef>
        <a:spcPct val="0"/>
      </a:spcBef>
      <a:spcAft>
        <a:spcPct val="0"/>
      </a:spcAft>
      <a:defRPr kern="1200">
        <a:solidFill>
          <a:schemeClr val="tx1"/>
        </a:solidFill>
        <a:latin typeface="Arial" pitchFamily="30" charset="0"/>
        <a:ea typeface="+mn-ea"/>
        <a:cs typeface="+mn-cs"/>
      </a:defRPr>
    </a:lvl5pPr>
    <a:lvl6pPr marL="2286000" algn="l" defTabSz="457200" rtl="0" eaLnBrk="1" latinLnBrk="0" hangingPunct="1">
      <a:defRPr kern="1200">
        <a:solidFill>
          <a:schemeClr val="tx1"/>
        </a:solidFill>
        <a:latin typeface="Arial" pitchFamily="30" charset="0"/>
        <a:ea typeface="+mn-ea"/>
        <a:cs typeface="+mn-cs"/>
      </a:defRPr>
    </a:lvl6pPr>
    <a:lvl7pPr marL="2743200" algn="l" defTabSz="457200" rtl="0" eaLnBrk="1" latinLnBrk="0" hangingPunct="1">
      <a:defRPr kern="1200">
        <a:solidFill>
          <a:schemeClr val="tx1"/>
        </a:solidFill>
        <a:latin typeface="Arial" pitchFamily="30" charset="0"/>
        <a:ea typeface="+mn-ea"/>
        <a:cs typeface="+mn-cs"/>
      </a:defRPr>
    </a:lvl7pPr>
    <a:lvl8pPr marL="3200400" algn="l" defTabSz="457200" rtl="0" eaLnBrk="1" latinLnBrk="0" hangingPunct="1">
      <a:defRPr kern="1200">
        <a:solidFill>
          <a:schemeClr val="tx1"/>
        </a:solidFill>
        <a:latin typeface="Arial" pitchFamily="30" charset="0"/>
        <a:ea typeface="+mn-ea"/>
        <a:cs typeface="+mn-cs"/>
      </a:defRPr>
    </a:lvl8pPr>
    <a:lvl9pPr marL="3657600" algn="l" defTabSz="457200" rtl="0" eaLnBrk="1" latinLnBrk="0" hangingPunct="1">
      <a:defRPr kern="1200">
        <a:solidFill>
          <a:schemeClr val="tx1"/>
        </a:solidFill>
        <a:latin typeface="Arial" pitchFamily="3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1" clrIdx="0">
    <p:extLst/>
  </p:cmAuthor>
  <p:cmAuthor id="2" name="Arnaud JACQUINOT" initials="A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0000"/>
    <a:srgbClr val="FFCC00"/>
    <a:srgbClr val="C0C0C0"/>
    <a:srgbClr val="F8E46E"/>
    <a:srgbClr val="6600CC"/>
    <a:srgbClr val="90E8D8"/>
    <a:srgbClr val="24638F"/>
    <a:srgbClr val="01A343"/>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4854" autoAdjust="0"/>
  </p:normalViewPr>
  <p:slideViewPr>
    <p:cSldViewPr snapToGrid="0" showGuides="1">
      <p:cViewPr varScale="1">
        <p:scale>
          <a:sx n="105" d="100"/>
          <a:sy n="105" d="100"/>
        </p:scale>
        <p:origin x="136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105" d="100"/>
          <a:sy n="105" d="100"/>
        </p:scale>
        <p:origin x="-4288"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dt" sz="quarter" idx="1"/>
          </p:nvPr>
        </p:nvSpPr>
        <p:spPr bwMode="auto">
          <a:xfrm>
            <a:off x="4024738" y="9721375"/>
            <a:ext cx="3077739" cy="511651"/>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200"/>
            </a:lvl1pPr>
          </a:lstStyle>
          <a:p>
            <a:endParaRPr lang="fr-FR"/>
          </a:p>
        </p:txBody>
      </p:sp>
    </p:spTree>
    <p:extLst>
      <p:ext uri="{BB962C8B-B14F-4D97-AF65-F5344CB8AC3E}">
        <p14:creationId xmlns:p14="http://schemas.microsoft.com/office/powerpoint/2010/main" val="3896843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3077739" cy="511651"/>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4023094" y="1"/>
            <a:ext cx="3077739" cy="511651"/>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200"/>
            </a:lvl1pPr>
          </a:lstStyle>
          <a:p>
            <a:endParaRPr lang="fr-FR"/>
          </a:p>
        </p:txBody>
      </p:sp>
      <p:sp>
        <p:nvSpPr>
          <p:cNvPr id="3076" name="Rectangle 4"/>
          <p:cNvSpPr>
            <a:spLocks noGrp="1" noRot="1" noChangeAspect="1" noChangeArrowheads="1" noTextEdit="1"/>
          </p:cNvSpPr>
          <p:nvPr>
            <p:ph type="sldImg" idx="2"/>
          </p:nvPr>
        </p:nvSpPr>
        <p:spPr bwMode="auto">
          <a:xfrm>
            <a:off x="992188" y="766763"/>
            <a:ext cx="5119687" cy="38385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10248" y="4860688"/>
            <a:ext cx="5681980" cy="4604862"/>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2" y="9719599"/>
            <a:ext cx="3077739" cy="511651"/>
          </a:xfrm>
          <a:prstGeom prst="rect">
            <a:avLst/>
          </a:prstGeom>
          <a:noFill/>
          <a:ln w="9525">
            <a:noFill/>
            <a:miter lim="800000"/>
            <a:headEnd/>
            <a:tailEnd/>
          </a:ln>
          <a:effectLst/>
        </p:spPr>
        <p:txBody>
          <a:bodyPr vert="horz" wrap="square" lIns="95782" tIns="47891" rIns="95782" bIns="47891"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4023094" y="9719599"/>
            <a:ext cx="3077739" cy="511651"/>
          </a:xfrm>
          <a:prstGeom prst="rect">
            <a:avLst/>
          </a:prstGeom>
          <a:noFill/>
          <a:ln w="9525">
            <a:noFill/>
            <a:miter lim="800000"/>
            <a:headEnd/>
            <a:tailEnd/>
          </a:ln>
          <a:effectLst/>
        </p:spPr>
        <p:txBody>
          <a:bodyPr vert="horz" wrap="square" lIns="95782" tIns="47891" rIns="95782" bIns="47891" numCol="1" anchor="b" anchorCtr="0" compatLnSpc="1">
            <a:prstTxWarp prst="textNoShape">
              <a:avLst/>
            </a:prstTxWarp>
          </a:bodyPr>
          <a:lstStyle>
            <a:lvl1pPr algn="r">
              <a:defRPr sz="1200"/>
            </a:lvl1pPr>
          </a:lstStyle>
          <a:p>
            <a:fld id="{6099298B-F93C-6A40-AD3B-9E941EBB6359}" type="slidenum">
              <a:rPr lang="fr-FR"/>
              <a:pPr/>
              <a:t>‹N°›</a:t>
            </a:fld>
            <a:endParaRPr lang="fr-FR"/>
          </a:p>
        </p:txBody>
      </p:sp>
    </p:spTree>
    <p:extLst>
      <p:ext uri="{BB962C8B-B14F-4D97-AF65-F5344CB8AC3E}">
        <p14:creationId xmlns:p14="http://schemas.microsoft.com/office/powerpoint/2010/main" val="40646169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0" charset="0"/>
        <a:ea typeface="+mn-ea"/>
        <a:cs typeface="+mn-cs"/>
      </a:defRPr>
    </a:lvl1pPr>
    <a:lvl2pPr marL="457200" algn="l" rtl="0" fontAlgn="base">
      <a:spcBef>
        <a:spcPct val="30000"/>
      </a:spcBef>
      <a:spcAft>
        <a:spcPct val="0"/>
      </a:spcAft>
      <a:defRPr sz="1200" kern="1200">
        <a:solidFill>
          <a:schemeClr val="tx1"/>
        </a:solidFill>
        <a:latin typeface="Arial" pitchFamily="30" charset="0"/>
        <a:ea typeface="ＭＳ Ｐゴシック" pitchFamily="30" charset="-128"/>
        <a:cs typeface="+mn-cs"/>
      </a:defRPr>
    </a:lvl2pPr>
    <a:lvl3pPr marL="914400" algn="l" rtl="0" fontAlgn="base">
      <a:spcBef>
        <a:spcPct val="30000"/>
      </a:spcBef>
      <a:spcAft>
        <a:spcPct val="0"/>
      </a:spcAft>
      <a:defRPr sz="1200" kern="1200">
        <a:solidFill>
          <a:schemeClr val="tx1"/>
        </a:solidFill>
        <a:latin typeface="Arial" pitchFamily="30" charset="0"/>
        <a:ea typeface="ＭＳ Ｐゴシック" pitchFamily="30" charset="-128"/>
        <a:cs typeface="+mn-cs"/>
      </a:defRPr>
    </a:lvl3pPr>
    <a:lvl4pPr marL="1371600" algn="l" rtl="0" fontAlgn="base">
      <a:spcBef>
        <a:spcPct val="30000"/>
      </a:spcBef>
      <a:spcAft>
        <a:spcPct val="0"/>
      </a:spcAft>
      <a:defRPr sz="1200" kern="1200">
        <a:solidFill>
          <a:schemeClr val="tx1"/>
        </a:solidFill>
        <a:latin typeface="Arial" pitchFamily="30" charset="0"/>
        <a:ea typeface="ＭＳ Ｐゴシック" pitchFamily="30" charset="-128"/>
        <a:cs typeface="+mn-cs"/>
      </a:defRPr>
    </a:lvl4pPr>
    <a:lvl5pPr marL="1828800" algn="l" rtl="0" fontAlgn="base">
      <a:spcBef>
        <a:spcPct val="30000"/>
      </a:spcBef>
      <a:spcAft>
        <a:spcPct val="0"/>
      </a:spcAft>
      <a:defRPr sz="1200" kern="1200">
        <a:solidFill>
          <a:schemeClr val="tx1"/>
        </a:solidFill>
        <a:latin typeface="Arial" pitchFamily="30" charset="0"/>
        <a:ea typeface="ＭＳ Ｐゴシック" pitchFamily="3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a:t>
            </a:fld>
            <a:endParaRPr lang="fr-FR"/>
          </a:p>
        </p:txBody>
      </p:sp>
    </p:spTree>
    <p:extLst>
      <p:ext uri="{BB962C8B-B14F-4D97-AF65-F5344CB8AC3E}">
        <p14:creationId xmlns:p14="http://schemas.microsoft.com/office/powerpoint/2010/main" val="283627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24</a:t>
            </a:fld>
            <a:endParaRPr lang="fr-FR"/>
          </a:p>
        </p:txBody>
      </p:sp>
    </p:spTree>
    <p:extLst>
      <p:ext uri="{BB962C8B-B14F-4D97-AF65-F5344CB8AC3E}">
        <p14:creationId xmlns:p14="http://schemas.microsoft.com/office/powerpoint/2010/main" val="157976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25</a:t>
            </a:fld>
            <a:endParaRPr lang="fr-FR"/>
          </a:p>
        </p:txBody>
      </p:sp>
    </p:spTree>
    <p:extLst>
      <p:ext uri="{BB962C8B-B14F-4D97-AF65-F5344CB8AC3E}">
        <p14:creationId xmlns:p14="http://schemas.microsoft.com/office/powerpoint/2010/main" val="3691512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27</a:t>
            </a:fld>
            <a:endParaRPr lang="fr-FR"/>
          </a:p>
        </p:txBody>
      </p:sp>
    </p:spTree>
    <p:extLst>
      <p:ext uri="{BB962C8B-B14F-4D97-AF65-F5344CB8AC3E}">
        <p14:creationId xmlns:p14="http://schemas.microsoft.com/office/powerpoint/2010/main" val="225415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28</a:t>
            </a:fld>
            <a:endParaRPr lang="fr-FR"/>
          </a:p>
        </p:txBody>
      </p:sp>
    </p:spTree>
    <p:extLst>
      <p:ext uri="{BB962C8B-B14F-4D97-AF65-F5344CB8AC3E}">
        <p14:creationId xmlns:p14="http://schemas.microsoft.com/office/powerpoint/2010/main" val="104142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29</a:t>
            </a:fld>
            <a:endParaRPr lang="fr-FR"/>
          </a:p>
        </p:txBody>
      </p:sp>
    </p:spTree>
    <p:extLst>
      <p:ext uri="{BB962C8B-B14F-4D97-AF65-F5344CB8AC3E}">
        <p14:creationId xmlns:p14="http://schemas.microsoft.com/office/powerpoint/2010/main" val="213825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30</a:t>
            </a:fld>
            <a:endParaRPr lang="fr-FR"/>
          </a:p>
        </p:txBody>
      </p:sp>
    </p:spTree>
    <p:extLst>
      <p:ext uri="{BB962C8B-B14F-4D97-AF65-F5344CB8AC3E}">
        <p14:creationId xmlns:p14="http://schemas.microsoft.com/office/powerpoint/2010/main" val="283627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31</a:t>
            </a:fld>
            <a:endParaRPr lang="fr-FR"/>
          </a:p>
        </p:txBody>
      </p:sp>
    </p:spTree>
    <p:extLst>
      <p:ext uri="{BB962C8B-B14F-4D97-AF65-F5344CB8AC3E}">
        <p14:creationId xmlns:p14="http://schemas.microsoft.com/office/powerpoint/2010/main" val="2895211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32</a:t>
            </a:fld>
            <a:endParaRPr lang="fr-FR"/>
          </a:p>
        </p:txBody>
      </p:sp>
    </p:spTree>
    <p:extLst>
      <p:ext uri="{BB962C8B-B14F-4D97-AF65-F5344CB8AC3E}">
        <p14:creationId xmlns:p14="http://schemas.microsoft.com/office/powerpoint/2010/main" val="2836271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33</a:t>
            </a:fld>
            <a:endParaRPr lang="fr-FR"/>
          </a:p>
        </p:txBody>
      </p:sp>
    </p:spTree>
    <p:extLst>
      <p:ext uri="{BB962C8B-B14F-4D97-AF65-F5344CB8AC3E}">
        <p14:creationId xmlns:p14="http://schemas.microsoft.com/office/powerpoint/2010/main" val="3526879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34</a:t>
            </a:fld>
            <a:endParaRPr lang="fr-FR"/>
          </a:p>
        </p:txBody>
      </p:sp>
    </p:spTree>
    <p:extLst>
      <p:ext uri="{BB962C8B-B14F-4D97-AF65-F5344CB8AC3E}">
        <p14:creationId xmlns:p14="http://schemas.microsoft.com/office/powerpoint/2010/main" val="47042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a:t>
            </a:fld>
            <a:endParaRPr lang="fr-FR"/>
          </a:p>
        </p:txBody>
      </p:sp>
    </p:spTree>
    <p:extLst>
      <p:ext uri="{BB962C8B-B14F-4D97-AF65-F5344CB8AC3E}">
        <p14:creationId xmlns:p14="http://schemas.microsoft.com/office/powerpoint/2010/main" val="4132069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35</a:t>
            </a:fld>
            <a:endParaRPr lang="fr-FR"/>
          </a:p>
        </p:txBody>
      </p:sp>
    </p:spTree>
    <p:extLst>
      <p:ext uri="{BB962C8B-B14F-4D97-AF65-F5344CB8AC3E}">
        <p14:creationId xmlns:p14="http://schemas.microsoft.com/office/powerpoint/2010/main" val="1499116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36</a:t>
            </a:fld>
            <a:endParaRPr lang="fr-FR"/>
          </a:p>
        </p:txBody>
      </p:sp>
    </p:spTree>
    <p:extLst>
      <p:ext uri="{BB962C8B-B14F-4D97-AF65-F5344CB8AC3E}">
        <p14:creationId xmlns:p14="http://schemas.microsoft.com/office/powerpoint/2010/main" val="930424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37</a:t>
            </a:fld>
            <a:endParaRPr lang="fr-FR"/>
          </a:p>
        </p:txBody>
      </p:sp>
    </p:spTree>
    <p:extLst>
      <p:ext uri="{BB962C8B-B14F-4D97-AF65-F5344CB8AC3E}">
        <p14:creationId xmlns:p14="http://schemas.microsoft.com/office/powerpoint/2010/main" val="303868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15</a:t>
            </a:fld>
            <a:endParaRPr lang="fr-FR"/>
          </a:p>
        </p:txBody>
      </p:sp>
    </p:spTree>
    <p:extLst>
      <p:ext uri="{BB962C8B-B14F-4D97-AF65-F5344CB8AC3E}">
        <p14:creationId xmlns:p14="http://schemas.microsoft.com/office/powerpoint/2010/main" val="194921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16</a:t>
            </a:fld>
            <a:endParaRPr lang="fr-FR"/>
          </a:p>
        </p:txBody>
      </p:sp>
    </p:spTree>
    <p:extLst>
      <p:ext uri="{BB962C8B-B14F-4D97-AF65-F5344CB8AC3E}">
        <p14:creationId xmlns:p14="http://schemas.microsoft.com/office/powerpoint/2010/main" val="279635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17</a:t>
            </a:fld>
            <a:endParaRPr lang="fr-FR"/>
          </a:p>
        </p:txBody>
      </p:sp>
    </p:spTree>
    <p:extLst>
      <p:ext uri="{BB962C8B-B14F-4D97-AF65-F5344CB8AC3E}">
        <p14:creationId xmlns:p14="http://schemas.microsoft.com/office/powerpoint/2010/main" val="99900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18</a:t>
            </a:fld>
            <a:endParaRPr lang="fr-FR"/>
          </a:p>
        </p:txBody>
      </p:sp>
    </p:spTree>
    <p:extLst>
      <p:ext uri="{BB962C8B-B14F-4D97-AF65-F5344CB8AC3E}">
        <p14:creationId xmlns:p14="http://schemas.microsoft.com/office/powerpoint/2010/main" val="320739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19</a:t>
            </a:fld>
            <a:endParaRPr lang="fr-FR"/>
          </a:p>
        </p:txBody>
      </p:sp>
    </p:spTree>
    <p:extLst>
      <p:ext uri="{BB962C8B-B14F-4D97-AF65-F5344CB8AC3E}">
        <p14:creationId xmlns:p14="http://schemas.microsoft.com/office/powerpoint/2010/main" val="163461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20</a:t>
            </a:fld>
            <a:endParaRPr lang="fr-FR"/>
          </a:p>
        </p:txBody>
      </p:sp>
    </p:spTree>
    <p:extLst>
      <p:ext uri="{BB962C8B-B14F-4D97-AF65-F5344CB8AC3E}">
        <p14:creationId xmlns:p14="http://schemas.microsoft.com/office/powerpoint/2010/main" val="229873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99298B-F93C-6A40-AD3B-9E941EBB6359}" type="slidenum">
              <a:rPr lang="fr-FR" smtClean="0"/>
              <a:pPr/>
              <a:t>22</a:t>
            </a:fld>
            <a:endParaRPr lang="fr-FR"/>
          </a:p>
        </p:txBody>
      </p:sp>
    </p:spTree>
    <p:extLst>
      <p:ext uri="{BB962C8B-B14F-4D97-AF65-F5344CB8AC3E}">
        <p14:creationId xmlns:p14="http://schemas.microsoft.com/office/powerpoint/2010/main" val="277973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5" name="Rectangle 21"/>
          <p:cNvSpPr>
            <a:spLocks noChangeArrowheads="1"/>
          </p:cNvSpPr>
          <p:nvPr userDrawn="1"/>
        </p:nvSpPr>
        <p:spPr bwMode="auto">
          <a:xfrm>
            <a:off x="1162878" y="605237"/>
            <a:ext cx="7981122" cy="1143000"/>
          </a:xfrm>
          <a:prstGeom prst="rect">
            <a:avLst/>
          </a:prstGeom>
          <a:solidFill>
            <a:srgbClr val="24638F"/>
          </a:solidFill>
          <a:ln w="9525">
            <a:noFill/>
            <a:miter lim="800000"/>
            <a:headEnd/>
            <a:tailEnd/>
          </a:ln>
        </p:spPr>
        <p:txBody>
          <a:bodyPr wrap="none" anchor="ctr">
            <a:prstTxWarp prst="textNoShape">
              <a:avLst/>
            </a:prstTxWarp>
          </a:bodyPr>
          <a:lstStyle/>
          <a:p>
            <a:pPr fontAlgn="auto">
              <a:spcBef>
                <a:spcPts val="0"/>
              </a:spcBef>
              <a:spcAft>
                <a:spcPts val="0"/>
              </a:spcAft>
              <a:defRPr/>
            </a:pPr>
            <a:endParaRPr lang="fr-FR">
              <a:latin typeface="+mn-lt"/>
              <a:ea typeface="+mn-ea"/>
              <a:cs typeface="+mn-cs"/>
            </a:endParaRPr>
          </a:p>
        </p:txBody>
      </p:sp>
      <p:sp>
        <p:nvSpPr>
          <p:cNvPr id="9" name="Line 5"/>
          <p:cNvSpPr>
            <a:spLocks noChangeShapeType="1"/>
          </p:cNvSpPr>
          <p:nvPr userDrawn="1"/>
        </p:nvSpPr>
        <p:spPr bwMode="auto">
          <a:xfrm>
            <a:off x="838200" y="0"/>
            <a:ext cx="0" cy="6858000"/>
          </a:xfrm>
          <a:prstGeom prst="line">
            <a:avLst/>
          </a:prstGeom>
          <a:noFill/>
          <a:ln w="19050">
            <a:solidFill>
              <a:srgbClr val="24638F"/>
            </a:solidFill>
            <a:round/>
            <a:headEnd/>
            <a:tailEnd/>
          </a:ln>
        </p:spPr>
        <p:txBody>
          <a:bodyPr wrap="none" anchor="ctr">
            <a:prstTxWarp prst="textNoShape">
              <a:avLst/>
            </a:prstTxWarp>
          </a:bodyPr>
          <a:lstStyle/>
          <a:p>
            <a:pPr fontAlgn="auto">
              <a:spcBef>
                <a:spcPts val="0"/>
              </a:spcBef>
              <a:spcAft>
                <a:spcPts val="0"/>
              </a:spcAft>
              <a:defRPr/>
            </a:pPr>
            <a:endParaRPr lang="fr-FR">
              <a:latin typeface="+mn-lt"/>
              <a:ea typeface="+mn-ea"/>
              <a:cs typeface="+mn-cs"/>
            </a:endParaRPr>
          </a:p>
        </p:txBody>
      </p:sp>
      <p:sp>
        <p:nvSpPr>
          <p:cNvPr id="11" name="Titre 15"/>
          <p:cNvSpPr>
            <a:spLocks noGrp="1"/>
          </p:cNvSpPr>
          <p:nvPr>
            <p:ph type="title"/>
          </p:nvPr>
        </p:nvSpPr>
        <p:spPr>
          <a:xfrm>
            <a:off x="1162878" y="605237"/>
            <a:ext cx="7696200" cy="1143000"/>
          </a:xfrm>
          <a:prstGeom prst="rect">
            <a:avLst/>
          </a:prstGeom>
        </p:spPr>
        <p:txBody>
          <a:bodyPr anchor="ctr"/>
          <a:lstStyle>
            <a:lvl1pPr>
              <a:defRPr>
                <a:solidFill>
                  <a:schemeClr val="bg1"/>
                </a:solidFill>
              </a:defRPr>
            </a:lvl1pPr>
          </a:lstStyle>
          <a:p>
            <a:r>
              <a:rPr lang="fr-FR" dirty="0"/>
              <a:t>Modifiez le style du titre</a:t>
            </a:r>
          </a:p>
        </p:txBody>
      </p:sp>
      <p:sp>
        <p:nvSpPr>
          <p:cNvPr id="13" name="Espace réservé du texte 2"/>
          <p:cNvSpPr>
            <a:spLocks noGrp="1"/>
          </p:cNvSpPr>
          <p:nvPr>
            <p:ph type="body" idx="1"/>
          </p:nvPr>
        </p:nvSpPr>
        <p:spPr>
          <a:xfrm>
            <a:off x="1162878" y="2025483"/>
            <a:ext cx="7696200" cy="2381417"/>
          </a:xfrm>
          <a:prstGeom prst="rect">
            <a:avLst/>
          </a:prstGeom>
        </p:spPr>
        <p:txBody>
          <a:bodyPr anchor="ctr"/>
          <a:lstStyle>
            <a:lvl1pPr marL="342900" indent="-342900">
              <a:buFont typeface="Wingdings" panose="05000000000000000000" pitchFamily="2" charset="2"/>
              <a:buChar char="Ø"/>
              <a:defRPr sz="2000">
                <a:solidFill>
                  <a:srgbClr val="24638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99075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CC1B84B-613D-4E2D-BEA8-2A44621E25D2}"/>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99404ABD-6F47-4E65-9EB7-C72B7DE1DD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2F9552E-47C7-4397-B9C0-9DFC98D334C5}"/>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244142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BBCF0-9832-49FA-8411-1FD4F6C3078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4DC876-486F-449F-A6E5-E7BE7AEAFC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840BA26-8AD6-4AAD-905C-EFBA7EE577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2A8F963-4432-4311-B5C8-3BE37340BA9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4C0F4DAF-7C32-4810-8406-1D70CA4ACE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0ABCB2-9AC5-4F03-91D9-8FCE3DA5EA0D}"/>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162151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58F26-0682-4D31-AEFD-35C89D905F67}"/>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ED43A93-612E-4432-B83F-A1B799672A1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F6362E2-1623-439D-A069-FD0E1E80AA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F53419D-7D9A-4746-9461-F5BC14A0C08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05CC2F52-3D35-4683-AD61-0C4AD166E7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281E42-59EE-45C1-BBF2-B7AA801BFD64}"/>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62519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7EC7F-2D95-4752-AFE9-F010C7DE185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975E771-08F5-49D1-B42F-3058E791E7C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DEBE82-6883-4BAB-AA36-7F14A34C37E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1F0F7D7-624C-45A4-AFEA-FA02FC04AC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8E33FC-10DF-497A-8781-05C78028EF6C}"/>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2718834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3015D4F-8464-4C43-9281-58D0DC284540}"/>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CC0A62C-93BD-4924-AED1-1EF390072D1B}"/>
              </a:ext>
            </a:extLst>
          </p:cNvPr>
          <p:cNvSpPr>
            <a:spLocks noGrp="1"/>
          </p:cNvSpPr>
          <p:nvPr>
            <p:ph type="body" orient="vert" idx="1"/>
          </p:nvPr>
        </p:nvSpPr>
        <p:spPr>
          <a:xfrm>
            <a:off x="628650" y="365125"/>
            <a:ext cx="57626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F836BE-4667-4002-B340-87DB52F7C7B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A67DC4E-6EF6-4B3F-8BA1-686874CFE4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95DDED-8618-4EDC-8473-ADE5CDBCC0F2}"/>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332498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 avec puces">
    <p:spTree>
      <p:nvGrpSpPr>
        <p:cNvPr id="1" name=""/>
        <p:cNvGrpSpPr/>
        <p:nvPr/>
      </p:nvGrpSpPr>
      <p:grpSpPr>
        <a:xfrm>
          <a:off x="0" y="0"/>
          <a:ext cx="0" cy="0"/>
          <a:chOff x="0" y="0"/>
          <a:chExt cx="0" cy="0"/>
        </a:xfrm>
      </p:grpSpPr>
      <p:sp>
        <p:nvSpPr>
          <p:cNvPr id="11" name="Line 5"/>
          <p:cNvSpPr>
            <a:spLocks noChangeShapeType="1"/>
          </p:cNvSpPr>
          <p:nvPr userDrawn="1"/>
        </p:nvSpPr>
        <p:spPr bwMode="auto">
          <a:xfrm>
            <a:off x="685800" y="-101600"/>
            <a:ext cx="0" cy="7128000"/>
          </a:xfrm>
          <a:prstGeom prst="line">
            <a:avLst/>
          </a:prstGeom>
          <a:noFill/>
          <a:ln w="19050">
            <a:solidFill>
              <a:srgbClr val="24638F"/>
            </a:solidFill>
            <a:round/>
            <a:headEnd/>
            <a:tailEnd/>
          </a:ln>
        </p:spPr>
        <p:txBody>
          <a:bodyPr wrap="none" anchor="ctr">
            <a:prstTxWarp prst="textNoShape">
              <a:avLst/>
            </a:prstTxWarp>
          </a:bodyPr>
          <a:lstStyle/>
          <a:p>
            <a:endParaRPr lang="fr-FR"/>
          </a:p>
        </p:txBody>
      </p:sp>
      <p:sp>
        <p:nvSpPr>
          <p:cNvPr id="3" name="Espace réservé du texte 2"/>
          <p:cNvSpPr>
            <a:spLocks noGrp="1"/>
          </p:cNvSpPr>
          <p:nvPr>
            <p:ph type="body" sz="quarter" idx="10"/>
          </p:nvPr>
        </p:nvSpPr>
        <p:spPr>
          <a:xfrm>
            <a:off x="1120848" y="993672"/>
            <a:ext cx="7627052" cy="5474154"/>
          </a:xfrm>
          <a:prstGeom prst="rect">
            <a:avLst/>
          </a:prstGeom>
        </p:spPr>
        <p:txBody>
          <a:bodyPr/>
          <a:lstStyle>
            <a:lvl1pPr marL="266700" indent="-266700">
              <a:buClr>
                <a:srgbClr val="E2001A"/>
              </a:buClr>
              <a:buSzPct val="140000"/>
              <a:buFont typeface="Wingdings" pitchFamily="2" charset="2"/>
              <a:buChar char="§"/>
              <a:defRPr sz="1800"/>
            </a:lvl1pPr>
            <a:lvl2pPr marL="533400" indent="-268288">
              <a:buClr>
                <a:srgbClr val="E2001A"/>
              </a:buClr>
              <a:buSzPct val="140000"/>
              <a:buFont typeface="Wingdings" pitchFamily="2" charset="2"/>
              <a:buChar char="§"/>
              <a:defRPr sz="1800"/>
            </a:lvl2pPr>
            <a:lvl3pPr marL="812800" indent="-263525">
              <a:buClr>
                <a:srgbClr val="E2001A"/>
              </a:buClr>
              <a:buSzPct val="140000"/>
              <a:buFont typeface="Wingdings" pitchFamily="2" charset="2"/>
              <a:buChar char="§"/>
              <a:defRPr sz="1600"/>
            </a:lvl3pPr>
            <a:lvl4pPr marL="1168400" indent="-274638">
              <a:buClr>
                <a:srgbClr val="E2001A"/>
              </a:buClr>
              <a:buSzPct val="140000"/>
              <a:buFont typeface="Wingdings" pitchFamily="2" charset="2"/>
              <a:buChar char="§"/>
              <a:defRPr sz="1600"/>
            </a:lvl4pPr>
            <a:lvl5pPr marL="1435100" indent="-266700">
              <a:buClr>
                <a:srgbClr val="E2001A"/>
              </a:buClr>
              <a:buSzPct val="140000"/>
              <a:buFont typeface="Wingdings" pitchFamily="2" charset="2"/>
              <a:buChar char="§"/>
              <a:defRP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Titre 15"/>
          <p:cNvSpPr txBox="1">
            <a:spLocks/>
          </p:cNvSpPr>
          <p:nvPr userDrawn="1"/>
        </p:nvSpPr>
        <p:spPr>
          <a:xfrm rot="16200000">
            <a:off x="-2815911" y="2775080"/>
            <a:ext cx="6704806" cy="298616"/>
          </a:xfrm>
          <a:prstGeom prst="rect">
            <a:avLst/>
          </a:prstGeom>
        </p:spPr>
        <p:txBody>
          <a:bodyPr/>
          <a:lstStyle>
            <a:lvl1pPr algn="ctr" rtl="0" eaLnBrk="1" fontAlgn="base" hangingPunct="1">
              <a:spcBef>
                <a:spcPct val="0"/>
              </a:spcBef>
              <a:spcAft>
                <a:spcPct val="0"/>
              </a:spcAft>
              <a:defRPr sz="2400">
                <a:solidFill>
                  <a:srgbClr val="CC0000"/>
                </a:solidFill>
                <a:latin typeface="+mj-lt"/>
                <a:ea typeface="+mj-ea"/>
                <a:cs typeface="+mj-cs"/>
              </a:defRPr>
            </a:lvl1pPr>
            <a:lvl2pPr algn="ctr" rtl="0" eaLnBrk="1" fontAlgn="base" hangingPunct="1">
              <a:spcBef>
                <a:spcPct val="0"/>
              </a:spcBef>
              <a:spcAft>
                <a:spcPct val="0"/>
              </a:spcAft>
              <a:defRPr sz="2400">
                <a:solidFill>
                  <a:srgbClr val="FF6600"/>
                </a:solidFill>
                <a:latin typeface="Arial" pitchFamily="30" charset="0"/>
              </a:defRPr>
            </a:lvl2pPr>
            <a:lvl3pPr algn="ctr" rtl="0" eaLnBrk="1" fontAlgn="base" hangingPunct="1">
              <a:spcBef>
                <a:spcPct val="0"/>
              </a:spcBef>
              <a:spcAft>
                <a:spcPct val="0"/>
              </a:spcAft>
              <a:defRPr sz="2400">
                <a:solidFill>
                  <a:srgbClr val="FF6600"/>
                </a:solidFill>
                <a:latin typeface="Arial" pitchFamily="30" charset="0"/>
              </a:defRPr>
            </a:lvl3pPr>
            <a:lvl4pPr algn="ctr" rtl="0" eaLnBrk="1" fontAlgn="base" hangingPunct="1">
              <a:spcBef>
                <a:spcPct val="0"/>
              </a:spcBef>
              <a:spcAft>
                <a:spcPct val="0"/>
              </a:spcAft>
              <a:defRPr sz="2400">
                <a:solidFill>
                  <a:srgbClr val="FF6600"/>
                </a:solidFill>
                <a:latin typeface="Arial" pitchFamily="30" charset="0"/>
              </a:defRPr>
            </a:lvl4pPr>
            <a:lvl5pPr algn="ctr" rtl="0" eaLnBrk="1" fontAlgn="base" hangingPunct="1">
              <a:spcBef>
                <a:spcPct val="0"/>
              </a:spcBef>
              <a:spcAft>
                <a:spcPct val="0"/>
              </a:spcAft>
              <a:defRPr sz="2400">
                <a:solidFill>
                  <a:srgbClr val="FF6600"/>
                </a:solidFill>
                <a:latin typeface="Arial" pitchFamily="30" charset="0"/>
              </a:defRPr>
            </a:lvl5pPr>
            <a:lvl6pPr marL="457200" algn="ctr" rtl="0" eaLnBrk="1" fontAlgn="base" hangingPunct="1">
              <a:spcBef>
                <a:spcPct val="0"/>
              </a:spcBef>
              <a:spcAft>
                <a:spcPct val="0"/>
              </a:spcAft>
              <a:defRPr sz="2400">
                <a:solidFill>
                  <a:srgbClr val="FF6600"/>
                </a:solidFill>
                <a:latin typeface="Arial" pitchFamily="30" charset="0"/>
              </a:defRPr>
            </a:lvl6pPr>
            <a:lvl7pPr marL="914400" algn="ctr" rtl="0" eaLnBrk="1" fontAlgn="base" hangingPunct="1">
              <a:spcBef>
                <a:spcPct val="0"/>
              </a:spcBef>
              <a:spcAft>
                <a:spcPct val="0"/>
              </a:spcAft>
              <a:defRPr sz="2400">
                <a:solidFill>
                  <a:srgbClr val="FF6600"/>
                </a:solidFill>
                <a:latin typeface="Arial" pitchFamily="30" charset="0"/>
              </a:defRPr>
            </a:lvl7pPr>
            <a:lvl8pPr marL="1371600" algn="ctr" rtl="0" eaLnBrk="1" fontAlgn="base" hangingPunct="1">
              <a:spcBef>
                <a:spcPct val="0"/>
              </a:spcBef>
              <a:spcAft>
                <a:spcPct val="0"/>
              </a:spcAft>
              <a:defRPr sz="2400">
                <a:solidFill>
                  <a:srgbClr val="FF6600"/>
                </a:solidFill>
                <a:latin typeface="Arial" pitchFamily="30" charset="0"/>
              </a:defRPr>
            </a:lvl8pPr>
            <a:lvl9pPr marL="1828800" algn="ctr" rtl="0" eaLnBrk="1" fontAlgn="base" hangingPunct="1">
              <a:spcBef>
                <a:spcPct val="0"/>
              </a:spcBef>
              <a:spcAft>
                <a:spcPct val="0"/>
              </a:spcAft>
              <a:defRPr sz="2400">
                <a:solidFill>
                  <a:srgbClr val="FF6600"/>
                </a:solidFill>
                <a:latin typeface="Arial" pitchFamily="30" charset="0"/>
              </a:defRPr>
            </a:lvl9pPr>
          </a:lstStyle>
          <a:p>
            <a:pPr algn="l"/>
            <a:r>
              <a:rPr lang="fr-FR" sz="1200" baseline="0" dirty="0">
                <a:solidFill>
                  <a:srgbClr val="24638F"/>
                </a:solidFill>
                <a:latin typeface="+mn-lt"/>
              </a:rPr>
              <a:t>PÔLE METROPOLITAIN NORD FRANCHE-COMTE</a:t>
            </a:r>
          </a:p>
        </p:txBody>
      </p:sp>
      <p:sp>
        <p:nvSpPr>
          <p:cNvPr id="12" name="Line 5"/>
          <p:cNvSpPr>
            <a:spLocks noChangeShapeType="1"/>
          </p:cNvSpPr>
          <p:nvPr userDrawn="1"/>
        </p:nvSpPr>
        <p:spPr bwMode="auto">
          <a:xfrm flipH="1" flipV="1">
            <a:off x="-1" y="6329780"/>
            <a:ext cx="9280187" cy="0"/>
          </a:xfrm>
          <a:prstGeom prst="line">
            <a:avLst/>
          </a:prstGeom>
          <a:noFill/>
          <a:ln w="19050">
            <a:solidFill>
              <a:srgbClr val="24638F"/>
            </a:solidFill>
            <a:round/>
            <a:headEnd/>
            <a:tailEnd/>
          </a:ln>
        </p:spPr>
        <p:txBody>
          <a:bodyPr wrap="none" anchor="ctr">
            <a:prstTxWarp prst="textNoShape">
              <a:avLst/>
            </a:prstTxWarp>
          </a:bodyPr>
          <a:lstStyle/>
          <a:p>
            <a:endParaRPr lang="fr-FR"/>
          </a:p>
        </p:txBody>
      </p:sp>
      <p:sp>
        <p:nvSpPr>
          <p:cNvPr id="20" name="Rectangle 21"/>
          <p:cNvSpPr>
            <a:spLocks noChangeArrowheads="1"/>
          </p:cNvSpPr>
          <p:nvPr userDrawn="1"/>
        </p:nvSpPr>
        <p:spPr bwMode="auto">
          <a:xfrm>
            <a:off x="-2" y="0"/>
            <a:ext cx="9203269" cy="541867"/>
          </a:xfrm>
          <a:prstGeom prst="rect">
            <a:avLst/>
          </a:prstGeom>
          <a:solidFill>
            <a:srgbClr val="24638F"/>
          </a:solidFill>
          <a:ln w="9525">
            <a:noFill/>
            <a:miter lim="800000"/>
            <a:headEnd/>
            <a:tailEnd/>
          </a:ln>
        </p:spPr>
        <p:txBody>
          <a:bodyPr wrap="none" anchor="ctr">
            <a:prstTxWarp prst="textNoShape">
              <a:avLst/>
            </a:prstTxWarp>
          </a:bodyPr>
          <a:lstStyle/>
          <a:p>
            <a:pPr fontAlgn="auto">
              <a:spcBef>
                <a:spcPts val="0"/>
              </a:spcBef>
              <a:spcAft>
                <a:spcPts val="0"/>
              </a:spcAft>
              <a:defRPr/>
            </a:pPr>
            <a:endParaRPr lang="fr-FR">
              <a:latin typeface="+mn-lt"/>
              <a:ea typeface="+mn-ea"/>
              <a:cs typeface="+mn-cs"/>
            </a:endParaRPr>
          </a:p>
        </p:txBody>
      </p:sp>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76791"/>
            <a:ext cx="536492" cy="530747"/>
          </a:xfrm>
          <a:prstGeom prst="rect">
            <a:avLst/>
          </a:prstGeom>
        </p:spPr>
      </p:pic>
      <p:sp>
        <p:nvSpPr>
          <p:cNvPr id="15" name="Titre 15">
            <a:extLst>
              <a:ext uri="{FF2B5EF4-FFF2-40B4-BE49-F238E27FC236}">
                <a16:creationId xmlns:a16="http://schemas.microsoft.com/office/drawing/2014/main" id="{09D219D7-3FE4-4ABB-B194-A5FF2636861E}"/>
              </a:ext>
            </a:extLst>
          </p:cNvPr>
          <p:cNvSpPr txBox="1">
            <a:spLocks/>
          </p:cNvSpPr>
          <p:nvPr userDrawn="1"/>
        </p:nvSpPr>
        <p:spPr>
          <a:xfrm>
            <a:off x="5535827" y="6474743"/>
            <a:ext cx="3597232" cy="298616"/>
          </a:xfrm>
          <a:prstGeom prst="rect">
            <a:avLst/>
          </a:prstGeom>
        </p:spPr>
        <p:txBody>
          <a:bodyPr/>
          <a:lstStyle>
            <a:lvl1pPr algn="ctr" rtl="0" eaLnBrk="1" fontAlgn="base" hangingPunct="1">
              <a:spcBef>
                <a:spcPct val="0"/>
              </a:spcBef>
              <a:spcAft>
                <a:spcPct val="0"/>
              </a:spcAft>
              <a:defRPr sz="2400">
                <a:solidFill>
                  <a:srgbClr val="CC0000"/>
                </a:solidFill>
                <a:latin typeface="+mj-lt"/>
                <a:ea typeface="+mj-ea"/>
                <a:cs typeface="+mj-cs"/>
              </a:defRPr>
            </a:lvl1pPr>
            <a:lvl2pPr algn="ctr" rtl="0" eaLnBrk="1" fontAlgn="base" hangingPunct="1">
              <a:spcBef>
                <a:spcPct val="0"/>
              </a:spcBef>
              <a:spcAft>
                <a:spcPct val="0"/>
              </a:spcAft>
              <a:defRPr sz="2400">
                <a:solidFill>
                  <a:srgbClr val="FF6600"/>
                </a:solidFill>
                <a:latin typeface="Arial" pitchFamily="30" charset="0"/>
              </a:defRPr>
            </a:lvl2pPr>
            <a:lvl3pPr algn="ctr" rtl="0" eaLnBrk="1" fontAlgn="base" hangingPunct="1">
              <a:spcBef>
                <a:spcPct val="0"/>
              </a:spcBef>
              <a:spcAft>
                <a:spcPct val="0"/>
              </a:spcAft>
              <a:defRPr sz="2400">
                <a:solidFill>
                  <a:srgbClr val="FF6600"/>
                </a:solidFill>
                <a:latin typeface="Arial" pitchFamily="30" charset="0"/>
              </a:defRPr>
            </a:lvl3pPr>
            <a:lvl4pPr algn="ctr" rtl="0" eaLnBrk="1" fontAlgn="base" hangingPunct="1">
              <a:spcBef>
                <a:spcPct val="0"/>
              </a:spcBef>
              <a:spcAft>
                <a:spcPct val="0"/>
              </a:spcAft>
              <a:defRPr sz="2400">
                <a:solidFill>
                  <a:srgbClr val="FF6600"/>
                </a:solidFill>
                <a:latin typeface="Arial" pitchFamily="30" charset="0"/>
              </a:defRPr>
            </a:lvl4pPr>
            <a:lvl5pPr algn="ctr" rtl="0" eaLnBrk="1" fontAlgn="base" hangingPunct="1">
              <a:spcBef>
                <a:spcPct val="0"/>
              </a:spcBef>
              <a:spcAft>
                <a:spcPct val="0"/>
              </a:spcAft>
              <a:defRPr sz="2400">
                <a:solidFill>
                  <a:srgbClr val="FF6600"/>
                </a:solidFill>
                <a:latin typeface="Arial" pitchFamily="30" charset="0"/>
              </a:defRPr>
            </a:lvl5pPr>
            <a:lvl6pPr marL="457200" algn="ctr" rtl="0" eaLnBrk="1" fontAlgn="base" hangingPunct="1">
              <a:spcBef>
                <a:spcPct val="0"/>
              </a:spcBef>
              <a:spcAft>
                <a:spcPct val="0"/>
              </a:spcAft>
              <a:defRPr sz="2400">
                <a:solidFill>
                  <a:srgbClr val="FF6600"/>
                </a:solidFill>
                <a:latin typeface="Arial" pitchFamily="30" charset="0"/>
              </a:defRPr>
            </a:lvl6pPr>
            <a:lvl7pPr marL="914400" algn="ctr" rtl="0" eaLnBrk="1" fontAlgn="base" hangingPunct="1">
              <a:spcBef>
                <a:spcPct val="0"/>
              </a:spcBef>
              <a:spcAft>
                <a:spcPct val="0"/>
              </a:spcAft>
              <a:defRPr sz="2400">
                <a:solidFill>
                  <a:srgbClr val="FF6600"/>
                </a:solidFill>
                <a:latin typeface="Arial" pitchFamily="30" charset="0"/>
              </a:defRPr>
            </a:lvl7pPr>
            <a:lvl8pPr marL="1371600" algn="ctr" rtl="0" eaLnBrk="1" fontAlgn="base" hangingPunct="1">
              <a:spcBef>
                <a:spcPct val="0"/>
              </a:spcBef>
              <a:spcAft>
                <a:spcPct val="0"/>
              </a:spcAft>
              <a:defRPr sz="2400">
                <a:solidFill>
                  <a:srgbClr val="FF6600"/>
                </a:solidFill>
                <a:latin typeface="Arial" pitchFamily="30" charset="0"/>
              </a:defRPr>
            </a:lvl8pPr>
            <a:lvl9pPr marL="1828800" algn="ctr" rtl="0" eaLnBrk="1" fontAlgn="base" hangingPunct="1">
              <a:spcBef>
                <a:spcPct val="0"/>
              </a:spcBef>
              <a:spcAft>
                <a:spcPct val="0"/>
              </a:spcAft>
              <a:defRPr sz="2400">
                <a:solidFill>
                  <a:srgbClr val="FF6600"/>
                </a:solidFill>
                <a:latin typeface="Arial" pitchFamily="30" charset="0"/>
              </a:defRPr>
            </a:lvl9pPr>
          </a:lstStyle>
          <a:p>
            <a:pPr algn="r"/>
            <a:r>
              <a:rPr lang="fr-FR" sz="1200" baseline="0" dirty="0">
                <a:solidFill>
                  <a:srgbClr val="24638F"/>
                </a:solidFill>
                <a:latin typeface="+mn-lt"/>
              </a:rPr>
              <a:t>COTECH « Territoire d’Industrie » du 30 mars 2020</a:t>
            </a:r>
          </a:p>
        </p:txBody>
      </p:sp>
      <p:pic>
        <p:nvPicPr>
          <p:cNvPr id="4" name="Image 3">
            <a:extLst>
              <a:ext uri="{FF2B5EF4-FFF2-40B4-BE49-F238E27FC236}">
                <a16:creationId xmlns:a16="http://schemas.microsoft.com/office/drawing/2014/main" id="{451A0606-0147-449D-AD1F-05581E5956D3}"/>
              </a:ext>
            </a:extLst>
          </p:cNvPr>
          <p:cNvPicPr>
            <a:picLocks noChangeAspect="1"/>
          </p:cNvPicPr>
          <p:nvPr userDrawn="1"/>
        </p:nvPicPr>
        <p:blipFill>
          <a:blip r:embed="rId3"/>
          <a:stretch>
            <a:fillRect/>
          </a:stretch>
        </p:blipFill>
        <p:spPr>
          <a:xfrm>
            <a:off x="710998" y="6362587"/>
            <a:ext cx="409850" cy="450163"/>
          </a:xfrm>
          <a:prstGeom prst="rect">
            <a:avLst/>
          </a:prstGeom>
        </p:spPr>
      </p:pic>
      <p:sp>
        <p:nvSpPr>
          <p:cNvPr id="13" name="Espace réservé du numéro de diapositive 3"/>
          <p:cNvSpPr txBox="1">
            <a:spLocks/>
          </p:cNvSpPr>
          <p:nvPr userDrawn="1"/>
        </p:nvSpPr>
        <p:spPr>
          <a:xfrm>
            <a:off x="4367497" y="6431754"/>
            <a:ext cx="545190" cy="375784"/>
          </a:xfrm>
          <a:prstGeom prst="rect">
            <a:avLst/>
          </a:prstGeom>
        </p:spPr>
        <p:txBody>
          <a:bodyPr/>
          <a:lstStyle>
            <a:defPPr>
              <a:defRPr lang="fr-FR"/>
            </a:defPPr>
            <a:lvl1pPr algn="l" rtl="0" fontAlgn="base">
              <a:spcBef>
                <a:spcPct val="0"/>
              </a:spcBef>
              <a:spcAft>
                <a:spcPct val="0"/>
              </a:spcAft>
              <a:defRPr sz="1400" kern="1200" smtClean="0">
                <a:solidFill>
                  <a:schemeClr val="tx1">
                    <a:lumMod val="50000"/>
                    <a:lumOff val="50000"/>
                  </a:schemeClr>
                </a:solidFill>
                <a:latin typeface="Arial" pitchFamily="30" charset="0"/>
                <a:ea typeface="+mn-ea"/>
                <a:cs typeface="+mn-cs"/>
              </a:defRPr>
            </a:lvl1pPr>
            <a:lvl2pPr marL="457200" algn="l" rtl="0" fontAlgn="base">
              <a:spcBef>
                <a:spcPct val="0"/>
              </a:spcBef>
              <a:spcAft>
                <a:spcPct val="0"/>
              </a:spcAft>
              <a:defRPr kern="1200">
                <a:solidFill>
                  <a:schemeClr val="tx1"/>
                </a:solidFill>
                <a:latin typeface="Arial" pitchFamily="30" charset="0"/>
                <a:ea typeface="+mn-ea"/>
                <a:cs typeface="+mn-cs"/>
              </a:defRPr>
            </a:lvl2pPr>
            <a:lvl3pPr marL="914400" algn="l" rtl="0" fontAlgn="base">
              <a:spcBef>
                <a:spcPct val="0"/>
              </a:spcBef>
              <a:spcAft>
                <a:spcPct val="0"/>
              </a:spcAft>
              <a:defRPr kern="1200">
                <a:solidFill>
                  <a:schemeClr val="tx1"/>
                </a:solidFill>
                <a:latin typeface="Arial" pitchFamily="30" charset="0"/>
                <a:ea typeface="+mn-ea"/>
                <a:cs typeface="+mn-cs"/>
              </a:defRPr>
            </a:lvl3pPr>
            <a:lvl4pPr marL="1371600" algn="l" rtl="0" fontAlgn="base">
              <a:spcBef>
                <a:spcPct val="0"/>
              </a:spcBef>
              <a:spcAft>
                <a:spcPct val="0"/>
              </a:spcAft>
              <a:defRPr kern="1200">
                <a:solidFill>
                  <a:schemeClr val="tx1"/>
                </a:solidFill>
                <a:latin typeface="Arial" pitchFamily="30" charset="0"/>
                <a:ea typeface="+mn-ea"/>
                <a:cs typeface="+mn-cs"/>
              </a:defRPr>
            </a:lvl4pPr>
            <a:lvl5pPr marL="1828800" algn="l" rtl="0" fontAlgn="base">
              <a:spcBef>
                <a:spcPct val="0"/>
              </a:spcBef>
              <a:spcAft>
                <a:spcPct val="0"/>
              </a:spcAft>
              <a:defRPr kern="1200">
                <a:solidFill>
                  <a:schemeClr val="tx1"/>
                </a:solidFill>
                <a:latin typeface="Arial" pitchFamily="30" charset="0"/>
                <a:ea typeface="+mn-ea"/>
                <a:cs typeface="+mn-cs"/>
              </a:defRPr>
            </a:lvl5pPr>
            <a:lvl6pPr marL="2286000" algn="l" defTabSz="457200" rtl="0" eaLnBrk="1" latinLnBrk="0" hangingPunct="1">
              <a:defRPr kern="1200">
                <a:solidFill>
                  <a:schemeClr val="tx1"/>
                </a:solidFill>
                <a:latin typeface="Arial" pitchFamily="30" charset="0"/>
                <a:ea typeface="+mn-ea"/>
                <a:cs typeface="+mn-cs"/>
              </a:defRPr>
            </a:lvl6pPr>
            <a:lvl7pPr marL="2743200" algn="l" defTabSz="457200" rtl="0" eaLnBrk="1" latinLnBrk="0" hangingPunct="1">
              <a:defRPr kern="1200">
                <a:solidFill>
                  <a:schemeClr val="tx1"/>
                </a:solidFill>
                <a:latin typeface="Arial" pitchFamily="30" charset="0"/>
                <a:ea typeface="+mn-ea"/>
                <a:cs typeface="+mn-cs"/>
              </a:defRPr>
            </a:lvl7pPr>
            <a:lvl8pPr marL="3200400" algn="l" defTabSz="457200" rtl="0" eaLnBrk="1" latinLnBrk="0" hangingPunct="1">
              <a:defRPr kern="1200">
                <a:solidFill>
                  <a:schemeClr val="tx1"/>
                </a:solidFill>
                <a:latin typeface="Arial" pitchFamily="30" charset="0"/>
                <a:ea typeface="+mn-ea"/>
                <a:cs typeface="+mn-cs"/>
              </a:defRPr>
            </a:lvl8pPr>
            <a:lvl9pPr marL="3657600" algn="l" defTabSz="457200" rtl="0" eaLnBrk="1" latinLnBrk="0" hangingPunct="1">
              <a:defRPr kern="1200">
                <a:solidFill>
                  <a:schemeClr val="tx1"/>
                </a:solidFill>
                <a:latin typeface="Arial" pitchFamily="30" charset="0"/>
                <a:ea typeface="+mn-ea"/>
                <a:cs typeface="+mn-cs"/>
              </a:defRPr>
            </a:lvl9pPr>
          </a:lstStyle>
          <a:p>
            <a:fld id="{12ED6F52-2D6E-9B47-ADF8-6CE0C8D75C81}" type="slidenum">
              <a:rPr lang="fr-FR" smtClean="0"/>
              <a:pPr/>
              <a:t>‹N°›</a:t>
            </a:fld>
            <a:endParaRPr lang="fr-FR" dirty="0"/>
          </a:p>
        </p:txBody>
      </p:sp>
    </p:spTree>
    <p:extLst>
      <p:ext uri="{BB962C8B-B14F-4D97-AF65-F5344CB8AC3E}">
        <p14:creationId xmlns:p14="http://schemas.microsoft.com/office/powerpoint/2010/main" val="382097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 avec puces">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6296025" y="6567488"/>
            <a:ext cx="1524000" cy="260350"/>
            <a:chOff x="3870" y="4057"/>
            <a:chExt cx="960" cy="164"/>
          </a:xfrm>
        </p:grpSpPr>
        <p:sp>
          <p:nvSpPr>
            <p:cNvPr id="5" name="Rectangle 12"/>
            <p:cNvSpPr>
              <a:spLocks noChangeArrowheads="1"/>
            </p:cNvSpPr>
            <p:nvPr userDrawn="1"/>
          </p:nvSpPr>
          <p:spPr bwMode="auto">
            <a:xfrm>
              <a:off x="3870" y="4062"/>
              <a:ext cx="960" cy="150"/>
            </a:xfrm>
            <a:prstGeom prst="rect">
              <a:avLst/>
            </a:prstGeom>
            <a:noFill/>
            <a:ln w="9525">
              <a:noFill/>
              <a:miter lim="800000"/>
              <a:headEnd/>
              <a:tailEnd/>
            </a:ln>
            <a:effectLst/>
          </p:spPr>
          <p:txBody>
            <a:bodyPr wrap="none" anchor="ctr">
              <a:prstTxWarp prst="textNoShape">
                <a:avLst/>
              </a:prstTxWarp>
            </a:bodyPr>
            <a:lstStyle/>
            <a:p>
              <a:endParaRPr lang="fr-FR"/>
            </a:p>
          </p:txBody>
        </p:sp>
        <p:sp>
          <p:nvSpPr>
            <p:cNvPr id="6" name="Text Box 13"/>
            <p:cNvSpPr txBox="1">
              <a:spLocks noChangeArrowheads="1"/>
            </p:cNvSpPr>
            <p:nvPr userDrawn="1"/>
          </p:nvSpPr>
          <p:spPr bwMode="auto">
            <a:xfrm>
              <a:off x="3902" y="4057"/>
              <a:ext cx="906" cy="164"/>
            </a:xfrm>
            <a:prstGeom prst="rect">
              <a:avLst/>
            </a:prstGeom>
            <a:noFill/>
            <a:ln w="9525">
              <a:noFill/>
              <a:miter lim="800000"/>
              <a:headEnd/>
              <a:tailEnd/>
            </a:ln>
            <a:effectLst/>
          </p:spPr>
          <p:txBody>
            <a:bodyPr>
              <a:prstTxWarp prst="textNoShape">
                <a:avLst/>
              </a:prstTxWarp>
              <a:spAutoFit/>
            </a:bodyPr>
            <a:lstStyle/>
            <a:p>
              <a:pPr algn="ctr"/>
              <a:r>
                <a:rPr lang="fr-FR" sz="1100" b="1">
                  <a:solidFill>
                    <a:schemeClr val="bg1"/>
                  </a:solidFill>
                </a:rPr>
                <a:t>8 octobre  2008</a:t>
              </a:r>
            </a:p>
          </p:txBody>
        </p:sp>
      </p:grpSp>
      <p:sp>
        <p:nvSpPr>
          <p:cNvPr id="7" name="Text Box 16"/>
          <p:cNvSpPr txBox="1">
            <a:spLocks noChangeArrowheads="1"/>
          </p:cNvSpPr>
          <p:nvPr userDrawn="1"/>
        </p:nvSpPr>
        <p:spPr bwMode="auto">
          <a:xfrm>
            <a:off x="742950" y="6567488"/>
            <a:ext cx="5210175" cy="274637"/>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b="1">
                <a:solidFill>
                  <a:schemeClr val="bg1"/>
                </a:solidFill>
              </a:rPr>
              <a:t>Pied de page : rappel du titre de la présentation</a:t>
            </a:r>
          </a:p>
        </p:txBody>
      </p:sp>
      <p:sp>
        <p:nvSpPr>
          <p:cNvPr id="11" name="Line 5"/>
          <p:cNvSpPr>
            <a:spLocks noChangeShapeType="1"/>
          </p:cNvSpPr>
          <p:nvPr userDrawn="1"/>
        </p:nvSpPr>
        <p:spPr bwMode="auto">
          <a:xfrm>
            <a:off x="685800" y="-127000"/>
            <a:ext cx="0" cy="7092000"/>
          </a:xfrm>
          <a:prstGeom prst="line">
            <a:avLst/>
          </a:prstGeom>
          <a:noFill/>
          <a:ln w="19050">
            <a:solidFill>
              <a:srgbClr val="24638F"/>
            </a:solidFill>
            <a:round/>
            <a:headEnd/>
            <a:tailEnd/>
          </a:ln>
        </p:spPr>
        <p:txBody>
          <a:bodyPr wrap="none" anchor="ctr">
            <a:prstTxWarp prst="textNoShape">
              <a:avLst/>
            </a:prstTxWarp>
          </a:bodyPr>
          <a:lstStyle/>
          <a:p>
            <a:endParaRPr lang="fr-FR"/>
          </a:p>
        </p:txBody>
      </p:sp>
      <p:sp>
        <p:nvSpPr>
          <p:cNvPr id="14" name="Espace réservé du numéro de diapositive 3"/>
          <p:cNvSpPr txBox="1">
            <a:spLocks/>
          </p:cNvSpPr>
          <p:nvPr userDrawn="1"/>
        </p:nvSpPr>
        <p:spPr>
          <a:xfrm>
            <a:off x="8598810" y="6466341"/>
            <a:ext cx="545190" cy="375784"/>
          </a:xfrm>
          <a:prstGeom prst="rect">
            <a:avLst/>
          </a:prstGeom>
        </p:spPr>
        <p:txBody>
          <a:bodyPr/>
          <a:lstStyle>
            <a:defPPr>
              <a:defRPr lang="fr-FR"/>
            </a:defPPr>
            <a:lvl1pPr algn="l" rtl="0" fontAlgn="base">
              <a:spcBef>
                <a:spcPct val="0"/>
              </a:spcBef>
              <a:spcAft>
                <a:spcPct val="0"/>
              </a:spcAft>
              <a:defRPr sz="1400" kern="1200" smtClean="0">
                <a:solidFill>
                  <a:schemeClr val="tx1">
                    <a:lumMod val="50000"/>
                    <a:lumOff val="50000"/>
                  </a:schemeClr>
                </a:solidFill>
                <a:latin typeface="Arial" pitchFamily="30" charset="0"/>
                <a:ea typeface="+mn-ea"/>
                <a:cs typeface="+mn-cs"/>
              </a:defRPr>
            </a:lvl1pPr>
            <a:lvl2pPr marL="457200" algn="l" rtl="0" fontAlgn="base">
              <a:spcBef>
                <a:spcPct val="0"/>
              </a:spcBef>
              <a:spcAft>
                <a:spcPct val="0"/>
              </a:spcAft>
              <a:defRPr kern="1200">
                <a:solidFill>
                  <a:schemeClr val="tx1"/>
                </a:solidFill>
                <a:latin typeface="Arial" pitchFamily="30" charset="0"/>
                <a:ea typeface="+mn-ea"/>
                <a:cs typeface="+mn-cs"/>
              </a:defRPr>
            </a:lvl2pPr>
            <a:lvl3pPr marL="914400" algn="l" rtl="0" fontAlgn="base">
              <a:spcBef>
                <a:spcPct val="0"/>
              </a:spcBef>
              <a:spcAft>
                <a:spcPct val="0"/>
              </a:spcAft>
              <a:defRPr kern="1200">
                <a:solidFill>
                  <a:schemeClr val="tx1"/>
                </a:solidFill>
                <a:latin typeface="Arial" pitchFamily="30" charset="0"/>
                <a:ea typeface="+mn-ea"/>
                <a:cs typeface="+mn-cs"/>
              </a:defRPr>
            </a:lvl3pPr>
            <a:lvl4pPr marL="1371600" algn="l" rtl="0" fontAlgn="base">
              <a:spcBef>
                <a:spcPct val="0"/>
              </a:spcBef>
              <a:spcAft>
                <a:spcPct val="0"/>
              </a:spcAft>
              <a:defRPr kern="1200">
                <a:solidFill>
                  <a:schemeClr val="tx1"/>
                </a:solidFill>
                <a:latin typeface="Arial" pitchFamily="30" charset="0"/>
                <a:ea typeface="+mn-ea"/>
                <a:cs typeface="+mn-cs"/>
              </a:defRPr>
            </a:lvl4pPr>
            <a:lvl5pPr marL="1828800" algn="l" rtl="0" fontAlgn="base">
              <a:spcBef>
                <a:spcPct val="0"/>
              </a:spcBef>
              <a:spcAft>
                <a:spcPct val="0"/>
              </a:spcAft>
              <a:defRPr kern="1200">
                <a:solidFill>
                  <a:schemeClr val="tx1"/>
                </a:solidFill>
                <a:latin typeface="Arial" pitchFamily="30" charset="0"/>
                <a:ea typeface="+mn-ea"/>
                <a:cs typeface="+mn-cs"/>
              </a:defRPr>
            </a:lvl5pPr>
            <a:lvl6pPr marL="2286000" algn="l" defTabSz="457200" rtl="0" eaLnBrk="1" latinLnBrk="0" hangingPunct="1">
              <a:defRPr kern="1200">
                <a:solidFill>
                  <a:schemeClr val="tx1"/>
                </a:solidFill>
                <a:latin typeface="Arial" pitchFamily="30" charset="0"/>
                <a:ea typeface="+mn-ea"/>
                <a:cs typeface="+mn-cs"/>
              </a:defRPr>
            </a:lvl6pPr>
            <a:lvl7pPr marL="2743200" algn="l" defTabSz="457200" rtl="0" eaLnBrk="1" latinLnBrk="0" hangingPunct="1">
              <a:defRPr kern="1200">
                <a:solidFill>
                  <a:schemeClr val="tx1"/>
                </a:solidFill>
                <a:latin typeface="Arial" pitchFamily="30" charset="0"/>
                <a:ea typeface="+mn-ea"/>
                <a:cs typeface="+mn-cs"/>
              </a:defRPr>
            </a:lvl7pPr>
            <a:lvl8pPr marL="3200400" algn="l" defTabSz="457200" rtl="0" eaLnBrk="1" latinLnBrk="0" hangingPunct="1">
              <a:defRPr kern="1200">
                <a:solidFill>
                  <a:schemeClr val="tx1"/>
                </a:solidFill>
                <a:latin typeface="Arial" pitchFamily="30" charset="0"/>
                <a:ea typeface="+mn-ea"/>
                <a:cs typeface="+mn-cs"/>
              </a:defRPr>
            </a:lvl8pPr>
            <a:lvl9pPr marL="3657600" algn="l" defTabSz="457200" rtl="0" eaLnBrk="1" latinLnBrk="0" hangingPunct="1">
              <a:defRPr kern="1200">
                <a:solidFill>
                  <a:schemeClr val="tx1"/>
                </a:solidFill>
                <a:latin typeface="Arial" pitchFamily="30" charset="0"/>
                <a:ea typeface="+mn-ea"/>
                <a:cs typeface="+mn-cs"/>
              </a:defRPr>
            </a:lvl9pPr>
          </a:lstStyle>
          <a:p>
            <a:fld id="{12ED6F52-2D6E-9B47-ADF8-6CE0C8D75C81}" type="slidenum">
              <a:rPr lang="fr-FR" smtClean="0"/>
              <a:pPr/>
              <a:t>‹N°›</a:t>
            </a:fld>
            <a:endParaRPr lang="fr-FR" dirty="0"/>
          </a:p>
        </p:txBody>
      </p:sp>
      <p:sp>
        <p:nvSpPr>
          <p:cNvPr id="17" name="Titre 15"/>
          <p:cNvSpPr txBox="1">
            <a:spLocks/>
          </p:cNvSpPr>
          <p:nvPr userDrawn="1"/>
        </p:nvSpPr>
        <p:spPr>
          <a:xfrm rot="16200000">
            <a:off x="-2815911" y="3203095"/>
            <a:ext cx="6704806" cy="298616"/>
          </a:xfrm>
          <a:prstGeom prst="rect">
            <a:avLst/>
          </a:prstGeom>
        </p:spPr>
        <p:txBody>
          <a:bodyPr/>
          <a:lstStyle>
            <a:lvl1pPr algn="ctr" rtl="0" eaLnBrk="1" fontAlgn="base" hangingPunct="1">
              <a:spcBef>
                <a:spcPct val="0"/>
              </a:spcBef>
              <a:spcAft>
                <a:spcPct val="0"/>
              </a:spcAft>
              <a:defRPr sz="2400">
                <a:solidFill>
                  <a:srgbClr val="CC0000"/>
                </a:solidFill>
                <a:latin typeface="+mj-lt"/>
                <a:ea typeface="+mj-ea"/>
                <a:cs typeface="+mj-cs"/>
              </a:defRPr>
            </a:lvl1pPr>
            <a:lvl2pPr algn="ctr" rtl="0" eaLnBrk="1" fontAlgn="base" hangingPunct="1">
              <a:spcBef>
                <a:spcPct val="0"/>
              </a:spcBef>
              <a:spcAft>
                <a:spcPct val="0"/>
              </a:spcAft>
              <a:defRPr sz="2400">
                <a:solidFill>
                  <a:srgbClr val="FF6600"/>
                </a:solidFill>
                <a:latin typeface="Arial" pitchFamily="30" charset="0"/>
              </a:defRPr>
            </a:lvl2pPr>
            <a:lvl3pPr algn="ctr" rtl="0" eaLnBrk="1" fontAlgn="base" hangingPunct="1">
              <a:spcBef>
                <a:spcPct val="0"/>
              </a:spcBef>
              <a:spcAft>
                <a:spcPct val="0"/>
              </a:spcAft>
              <a:defRPr sz="2400">
                <a:solidFill>
                  <a:srgbClr val="FF6600"/>
                </a:solidFill>
                <a:latin typeface="Arial" pitchFamily="30" charset="0"/>
              </a:defRPr>
            </a:lvl3pPr>
            <a:lvl4pPr algn="ctr" rtl="0" eaLnBrk="1" fontAlgn="base" hangingPunct="1">
              <a:spcBef>
                <a:spcPct val="0"/>
              </a:spcBef>
              <a:spcAft>
                <a:spcPct val="0"/>
              </a:spcAft>
              <a:defRPr sz="2400">
                <a:solidFill>
                  <a:srgbClr val="FF6600"/>
                </a:solidFill>
                <a:latin typeface="Arial" pitchFamily="30" charset="0"/>
              </a:defRPr>
            </a:lvl4pPr>
            <a:lvl5pPr algn="ctr" rtl="0" eaLnBrk="1" fontAlgn="base" hangingPunct="1">
              <a:spcBef>
                <a:spcPct val="0"/>
              </a:spcBef>
              <a:spcAft>
                <a:spcPct val="0"/>
              </a:spcAft>
              <a:defRPr sz="2400">
                <a:solidFill>
                  <a:srgbClr val="FF6600"/>
                </a:solidFill>
                <a:latin typeface="Arial" pitchFamily="30" charset="0"/>
              </a:defRPr>
            </a:lvl5pPr>
            <a:lvl6pPr marL="457200" algn="ctr" rtl="0" eaLnBrk="1" fontAlgn="base" hangingPunct="1">
              <a:spcBef>
                <a:spcPct val="0"/>
              </a:spcBef>
              <a:spcAft>
                <a:spcPct val="0"/>
              </a:spcAft>
              <a:defRPr sz="2400">
                <a:solidFill>
                  <a:srgbClr val="FF6600"/>
                </a:solidFill>
                <a:latin typeface="Arial" pitchFamily="30" charset="0"/>
              </a:defRPr>
            </a:lvl6pPr>
            <a:lvl7pPr marL="914400" algn="ctr" rtl="0" eaLnBrk="1" fontAlgn="base" hangingPunct="1">
              <a:spcBef>
                <a:spcPct val="0"/>
              </a:spcBef>
              <a:spcAft>
                <a:spcPct val="0"/>
              </a:spcAft>
              <a:defRPr sz="2400">
                <a:solidFill>
                  <a:srgbClr val="FF6600"/>
                </a:solidFill>
                <a:latin typeface="Arial" pitchFamily="30" charset="0"/>
              </a:defRPr>
            </a:lvl7pPr>
            <a:lvl8pPr marL="1371600" algn="ctr" rtl="0" eaLnBrk="1" fontAlgn="base" hangingPunct="1">
              <a:spcBef>
                <a:spcPct val="0"/>
              </a:spcBef>
              <a:spcAft>
                <a:spcPct val="0"/>
              </a:spcAft>
              <a:defRPr sz="2400">
                <a:solidFill>
                  <a:srgbClr val="FF6600"/>
                </a:solidFill>
                <a:latin typeface="Arial" pitchFamily="30" charset="0"/>
              </a:defRPr>
            </a:lvl8pPr>
            <a:lvl9pPr marL="1828800" algn="ctr" rtl="0" eaLnBrk="1" fontAlgn="base" hangingPunct="1">
              <a:spcBef>
                <a:spcPct val="0"/>
              </a:spcBef>
              <a:spcAft>
                <a:spcPct val="0"/>
              </a:spcAft>
              <a:defRPr sz="2400">
                <a:solidFill>
                  <a:srgbClr val="FF6600"/>
                </a:solidFill>
                <a:latin typeface="Arial" pitchFamily="30" charset="0"/>
              </a:defRPr>
            </a:lvl9pPr>
          </a:lstStyle>
          <a:p>
            <a:pPr algn="l"/>
            <a:r>
              <a:rPr lang="fr-FR" sz="1000" dirty="0">
                <a:solidFill>
                  <a:srgbClr val="24638F"/>
                </a:solidFill>
                <a:latin typeface="+mn-lt"/>
              </a:rPr>
              <a:t>MODIFIEZ LE STYLE DU TITRE</a:t>
            </a:r>
          </a:p>
        </p:txBody>
      </p:sp>
      <p:sp>
        <p:nvSpPr>
          <p:cNvPr id="13" name="Titre 1"/>
          <p:cNvSpPr>
            <a:spLocks noGrp="1"/>
          </p:cNvSpPr>
          <p:nvPr>
            <p:ph type="title"/>
          </p:nvPr>
        </p:nvSpPr>
        <p:spPr>
          <a:xfrm>
            <a:off x="899591" y="4406900"/>
            <a:ext cx="7488833" cy="1362075"/>
          </a:xfrm>
          <a:prstGeom prst="rect">
            <a:avLst/>
          </a:prstGeom>
        </p:spPr>
        <p:txBody>
          <a:bodyPr anchor="t"/>
          <a:lstStyle>
            <a:lvl1pPr algn="l">
              <a:defRPr sz="2000" b="1" cap="small" baseline="0">
                <a:solidFill>
                  <a:srgbClr val="24638F"/>
                </a:solidFill>
              </a:defRPr>
            </a:lvl1pPr>
          </a:lstStyle>
          <a:p>
            <a:r>
              <a:rPr lang="fr-FR"/>
              <a:t>Modifiez le style du titre</a:t>
            </a:r>
            <a:endParaRPr lang="fr-BE" dirty="0"/>
          </a:p>
        </p:txBody>
      </p:sp>
    </p:spTree>
    <p:extLst>
      <p:ext uri="{BB962C8B-B14F-4D97-AF65-F5344CB8AC3E}">
        <p14:creationId xmlns:p14="http://schemas.microsoft.com/office/powerpoint/2010/main" val="352301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88914-E21E-47B3-8FF5-3604F65C0547}"/>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74A867F-C0C1-497D-B3CF-BA440E76C47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5DEC114-F8A7-4C8A-91C5-5220974C70D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E786C77-5A06-46C7-AB17-8E12BDF30F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729DD6-6338-408D-93EB-535106A34DEA}"/>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392920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73A1B-D574-44E9-BFA6-0BD3B12B46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F7589D-6C14-4261-B3F3-F24AC037E00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3C0534-6F90-4740-97D1-C52DFC767A6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C6A9FF6-E6B9-4424-89A3-2754AED3C0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6B98BA-C74C-4320-B957-0DB46F63B8AC}"/>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168348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4E4CF-A177-47E3-A4A6-1FE19B4D3ADA}"/>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1F20716-0FB8-4E9A-9C15-5C072CEA442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5AA5D8C-90F5-4A28-B44D-4C9CADF3CCD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D7CD62E-2E9E-42D0-B27E-DF523A0BDD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9E3783-B4E4-484A-927B-4EB9C7BBC41F}"/>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398788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AC54AE-D6E9-4475-829E-9E36F02081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8F9618-DD95-42C2-98AC-33381A4EDD31}"/>
              </a:ext>
            </a:extLst>
          </p:cNvPr>
          <p:cNvSpPr>
            <a:spLocks noGrp="1"/>
          </p:cNvSpPr>
          <p:nvPr>
            <p:ph sz="half" idx="1"/>
          </p:nvPr>
        </p:nvSpPr>
        <p:spPr>
          <a:xfrm>
            <a:off x="62865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887544B-058B-499C-AF00-4E64F6ECA619}"/>
              </a:ext>
            </a:extLst>
          </p:cNvPr>
          <p:cNvSpPr>
            <a:spLocks noGrp="1"/>
          </p:cNvSpPr>
          <p:nvPr>
            <p:ph sz="half" idx="2"/>
          </p:nvPr>
        </p:nvSpPr>
        <p:spPr>
          <a:xfrm>
            <a:off x="4648200" y="1825625"/>
            <a:ext cx="38671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3434787-1BAD-461F-996C-B8C45D8015FE}"/>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07809E5-1E7D-4C1B-A267-1F9B6C66C1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EE785E-E023-4C49-8641-723A43879B48}"/>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47827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0E24F-9353-4D5A-92BC-B44231B2F425}"/>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D32F626-110E-4A9D-8B67-4C7F7C6A606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9714584-57A4-46A9-BDEB-1C0BEA8EA87F}"/>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F96F298-1949-4D30-8A09-E18A87A678A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6F6F6A3-6004-4B1B-B58F-68CEACD40B61}"/>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00C952E-B6C8-49D4-A9C1-17FFE0571640}"/>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C27F4154-D878-4CCD-9050-B4AC404FE93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2CF2683-14C1-4079-A8D7-795E540C2C28}"/>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168970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9994A-8308-4CB0-9D41-3941A23C756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237B733-3902-4BE5-B822-05C752EBD753}"/>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0712B24C-FA23-4B27-A737-027E719DF6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1CBFC3A-37B1-424C-AA29-FD01669B24CF}"/>
              </a:ext>
            </a:extLst>
          </p:cNvPr>
          <p:cNvSpPr>
            <a:spLocks noGrp="1"/>
          </p:cNvSpPr>
          <p:nvPr>
            <p:ph type="sldNum" sz="quarter" idx="12"/>
          </p:nvPr>
        </p:nvSpPr>
        <p:spPr/>
        <p:txBody>
          <a:bodyPr/>
          <a:lstStyle/>
          <a:p>
            <a:fld id="{A0646B48-9E96-4225-A704-BEDFEED6BC57}" type="slidenum">
              <a:rPr lang="fr-FR" smtClean="0"/>
              <a:t>‹N°›</a:t>
            </a:fld>
            <a:endParaRPr lang="fr-FR"/>
          </a:p>
        </p:txBody>
      </p:sp>
    </p:spTree>
    <p:extLst>
      <p:ext uri="{BB962C8B-B14F-4D97-AF65-F5344CB8AC3E}">
        <p14:creationId xmlns:p14="http://schemas.microsoft.com/office/powerpoint/2010/main" val="1519019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hf hdr="0" dt="0"/>
  <p:txStyles>
    <p:titleStyle>
      <a:lvl1pPr algn="ctr" rtl="0" eaLnBrk="1" fontAlgn="base" hangingPunct="1">
        <a:spcBef>
          <a:spcPct val="0"/>
        </a:spcBef>
        <a:spcAft>
          <a:spcPct val="0"/>
        </a:spcAft>
        <a:defRPr sz="2400">
          <a:solidFill>
            <a:srgbClr val="FF6600"/>
          </a:solidFill>
          <a:latin typeface="+mj-lt"/>
          <a:ea typeface="+mj-ea"/>
          <a:cs typeface="+mj-cs"/>
        </a:defRPr>
      </a:lvl1pPr>
      <a:lvl2pPr algn="ctr" rtl="0" eaLnBrk="1" fontAlgn="base" hangingPunct="1">
        <a:spcBef>
          <a:spcPct val="0"/>
        </a:spcBef>
        <a:spcAft>
          <a:spcPct val="0"/>
        </a:spcAft>
        <a:defRPr sz="2400">
          <a:solidFill>
            <a:srgbClr val="FF6600"/>
          </a:solidFill>
          <a:latin typeface="Arial" pitchFamily="30" charset="0"/>
        </a:defRPr>
      </a:lvl2pPr>
      <a:lvl3pPr algn="ctr" rtl="0" eaLnBrk="1" fontAlgn="base" hangingPunct="1">
        <a:spcBef>
          <a:spcPct val="0"/>
        </a:spcBef>
        <a:spcAft>
          <a:spcPct val="0"/>
        </a:spcAft>
        <a:defRPr sz="2400">
          <a:solidFill>
            <a:srgbClr val="FF6600"/>
          </a:solidFill>
          <a:latin typeface="Arial" pitchFamily="30" charset="0"/>
        </a:defRPr>
      </a:lvl3pPr>
      <a:lvl4pPr algn="ctr" rtl="0" eaLnBrk="1" fontAlgn="base" hangingPunct="1">
        <a:spcBef>
          <a:spcPct val="0"/>
        </a:spcBef>
        <a:spcAft>
          <a:spcPct val="0"/>
        </a:spcAft>
        <a:defRPr sz="2400">
          <a:solidFill>
            <a:srgbClr val="FF6600"/>
          </a:solidFill>
          <a:latin typeface="Arial" pitchFamily="30" charset="0"/>
        </a:defRPr>
      </a:lvl4pPr>
      <a:lvl5pPr algn="ctr" rtl="0" eaLnBrk="1" fontAlgn="base" hangingPunct="1">
        <a:spcBef>
          <a:spcPct val="0"/>
        </a:spcBef>
        <a:spcAft>
          <a:spcPct val="0"/>
        </a:spcAft>
        <a:defRPr sz="2400">
          <a:solidFill>
            <a:srgbClr val="FF6600"/>
          </a:solidFill>
          <a:latin typeface="Arial" pitchFamily="30" charset="0"/>
        </a:defRPr>
      </a:lvl5pPr>
      <a:lvl6pPr marL="457200" algn="ctr" rtl="0" eaLnBrk="1" fontAlgn="base" hangingPunct="1">
        <a:spcBef>
          <a:spcPct val="0"/>
        </a:spcBef>
        <a:spcAft>
          <a:spcPct val="0"/>
        </a:spcAft>
        <a:defRPr sz="2400">
          <a:solidFill>
            <a:srgbClr val="FF6600"/>
          </a:solidFill>
          <a:latin typeface="Arial" pitchFamily="30" charset="0"/>
        </a:defRPr>
      </a:lvl6pPr>
      <a:lvl7pPr marL="914400" algn="ctr" rtl="0" eaLnBrk="1" fontAlgn="base" hangingPunct="1">
        <a:spcBef>
          <a:spcPct val="0"/>
        </a:spcBef>
        <a:spcAft>
          <a:spcPct val="0"/>
        </a:spcAft>
        <a:defRPr sz="2400">
          <a:solidFill>
            <a:srgbClr val="FF6600"/>
          </a:solidFill>
          <a:latin typeface="Arial" pitchFamily="30" charset="0"/>
        </a:defRPr>
      </a:lvl7pPr>
      <a:lvl8pPr marL="1371600" algn="ctr" rtl="0" eaLnBrk="1" fontAlgn="base" hangingPunct="1">
        <a:spcBef>
          <a:spcPct val="0"/>
        </a:spcBef>
        <a:spcAft>
          <a:spcPct val="0"/>
        </a:spcAft>
        <a:defRPr sz="2400">
          <a:solidFill>
            <a:srgbClr val="FF6600"/>
          </a:solidFill>
          <a:latin typeface="Arial" pitchFamily="30" charset="0"/>
        </a:defRPr>
      </a:lvl8pPr>
      <a:lvl9pPr marL="1828800" algn="ctr" rtl="0" eaLnBrk="1" fontAlgn="base" hangingPunct="1">
        <a:spcBef>
          <a:spcPct val="0"/>
        </a:spcBef>
        <a:spcAft>
          <a:spcPct val="0"/>
        </a:spcAft>
        <a:defRPr sz="2400">
          <a:solidFill>
            <a:srgbClr val="FF6600"/>
          </a:solidFill>
          <a:latin typeface="Arial" pitchFamily="30" charset="0"/>
        </a:defRPr>
      </a:lvl9pPr>
    </p:titleStyle>
    <p:bodyStyle>
      <a:lvl1pPr marL="266700" indent="-266700" algn="l" rtl="0" eaLnBrk="1" fontAlgn="base" hangingPunct="1">
        <a:spcBef>
          <a:spcPct val="20000"/>
        </a:spcBef>
        <a:spcAft>
          <a:spcPct val="0"/>
        </a:spcAft>
        <a:buClr>
          <a:srgbClr val="FF6600"/>
        </a:buClr>
        <a:buSzPct val="110000"/>
        <a:buFont typeface="Wingdings" pitchFamily="30" charset="2"/>
        <a:buChar char="§"/>
        <a:defRPr sz="2000">
          <a:solidFill>
            <a:schemeClr val="tx1"/>
          </a:solidFill>
          <a:latin typeface="+mn-lt"/>
          <a:ea typeface="+mn-ea"/>
          <a:cs typeface="+mn-cs"/>
        </a:defRPr>
      </a:lvl1pPr>
      <a:lvl2pPr marL="714375" indent="-268288" algn="l" rtl="0" eaLnBrk="1" fontAlgn="base" hangingPunct="1">
        <a:spcBef>
          <a:spcPct val="20000"/>
        </a:spcBef>
        <a:spcAft>
          <a:spcPct val="0"/>
        </a:spcAft>
        <a:buClr>
          <a:srgbClr val="FF6600"/>
        </a:buClr>
        <a:buSzPct val="110000"/>
        <a:buFont typeface="Wingdings" pitchFamily="30" charset="2"/>
        <a:buChar char="§"/>
        <a:defRPr sz="2000">
          <a:solidFill>
            <a:schemeClr val="tx1"/>
          </a:solidFill>
          <a:latin typeface="+mn-lt"/>
          <a:ea typeface="ＭＳ Ｐゴシック" pitchFamily="30" charset="-128"/>
        </a:defRPr>
      </a:lvl2pPr>
      <a:lvl3pPr marL="1157288" indent="-263525" algn="l" rtl="0" eaLnBrk="1" fontAlgn="base" hangingPunct="1">
        <a:spcBef>
          <a:spcPct val="20000"/>
        </a:spcBef>
        <a:spcAft>
          <a:spcPct val="0"/>
        </a:spcAft>
        <a:buClr>
          <a:srgbClr val="FF6600"/>
        </a:buClr>
        <a:buFont typeface="Arial" pitchFamily="30" charset="0"/>
        <a:buChar char="-"/>
        <a:defRPr>
          <a:solidFill>
            <a:schemeClr val="tx1"/>
          </a:solidFill>
          <a:latin typeface="+mn-lt"/>
          <a:ea typeface="ＭＳ Ｐゴシック" pitchFamily="30" charset="-128"/>
        </a:defRPr>
      </a:lvl3pPr>
      <a:lvl4pPr marL="1611313" indent="-274638" algn="l" rtl="0" eaLnBrk="1" fontAlgn="base" hangingPunct="1">
        <a:spcBef>
          <a:spcPct val="20000"/>
        </a:spcBef>
        <a:spcAft>
          <a:spcPct val="0"/>
        </a:spcAft>
        <a:buClr>
          <a:srgbClr val="FF6600"/>
        </a:buClr>
        <a:buFont typeface="Arial" pitchFamily="30" charset="0"/>
        <a:buChar char="-"/>
        <a:defRPr>
          <a:solidFill>
            <a:schemeClr val="tx1"/>
          </a:solidFill>
          <a:latin typeface="+mn-lt"/>
          <a:ea typeface="ＭＳ Ｐゴシック" pitchFamily="30" charset="-128"/>
        </a:defRPr>
      </a:lvl4pPr>
      <a:lvl5pPr marL="1971675" indent="-180975" algn="l" rtl="0" eaLnBrk="1" fontAlgn="base" hangingPunct="1">
        <a:spcBef>
          <a:spcPct val="20000"/>
        </a:spcBef>
        <a:spcAft>
          <a:spcPct val="0"/>
        </a:spcAft>
        <a:buClr>
          <a:srgbClr val="FF6600"/>
        </a:buClr>
        <a:buFont typeface="Arial" pitchFamily="30" charset="0"/>
        <a:buChar char="-"/>
        <a:defRPr>
          <a:solidFill>
            <a:schemeClr val="tx1"/>
          </a:solidFill>
          <a:latin typeface="+mn-lt"/>
          <a:ea typeface="ＭＳ Ｐゴシック" pitchFamily="30" charset="-128"/>
        </a:defRPr>
      </a:lvl5pPr>
      <a:lvl6pPr marL="2428875" indent="-180975" algn="l" rtl="0" eaLnBrk="1" fontAlgn="base" hangingPunct="1">
        <a:spcBef>
          <a:spcPct val="20000"/>
        </a:spcBef>
        <a:spcAft>
          <a:spcPct val="0"/>
        </a:spcAft>
        <a:buClr>
          <a:srgbClr val="FF6600"/>
        </a:buClr>
        <a:buFont typeface="Arial" pitchFamily="30" charset="0"/>
        <a:buChar char="-"/>
        <a:defRPr>
          <a:solidFill>
            <a:schemeClr val="tx1"/>
          </a:solidFill>
          <a:latin typeface="+mn-lt"/>
          <a:ea typeface="ＭＳ Ｐゴシック" pitchFamily="30" charset="-128"/>
        </a:defRPr>
      </a:lvl6pPr>
      <a:lvl7pPr marL="2886075" indent="-180975" algn="l" rtl="0" eaLnBrk="1" fontAlgn="base" hangingPunct="1">
        <a:spcBef>
          <a:spcPct val="20000"/>
        </a:spcBef>
        <a:spcAft>
          <a:spcPct val="0"/>
        </a:spcAft>
        <a:buClr>
          <a:srgbClr val="FF6600"/>
        </a:buClr>
        <a:buFont typeface="Arial" pitchFamily="30" charset="0"/>
        <a:buChar char="-"/>
        <a:defRPr>
          <a:solidFill>
            <a:schemeClr val="tx1"/>
          </a:solidFill>
          <a:latin typeface="+mn-lt"/>
          <a:ea typeface="ＭＳ Ｐゴシック" pitchFamily="30" charset="-128"/>
        </a:defRPr>
      </a:lvl7pPr>
      <a:lvl8pPr marL="3343275" indent="-180975" algn="l" rtl="0" eaLnBrk="1" fontAlgn="base" hangingPunct="1">
        <a:spcBef>
          <a:spcPct val="20000"/>
        </a:spcBef>
        <a:spcAft>
          <a:spcPct val="0"/>
        </a:spcAft>
        <a:buClr>
          <a:srgbClr val="FF6600"/>
        </a:buClr>
        <a:buFont typeface="Arial" pitchFamily="30" charset="0"/>
        <a:buChar char="-"/>
        <a:defRPr>
          <a:solidFill>
            <a:schemeClr val="tx1"/>
          </a:solidFill>
          <a:latin typeface="+mn-lt"/>
          <a:ea typeface="ＭＳ Ｐゴシック" pitchFamily="30" charset="-128"/>
        </a:defRPr>
      </a:lvl8pPr>
      <a:lvl9pPr marL="3800475" indent="-180975" algn="l" rtl="0" eaLnBrk="1" fontAlgn="base" hangingPunct="1">
        <a:spcBef>
          <a:spcPct val="20000"/>
        </a:spcBef>
        <a:spcAft>
          <a:spcPct val="0"/>
        </a:spcAft>
        <a:buClr>
          <a:srgbClr val="FF6600"/>
        </a:buClr>
        <a:buFont typeface="Arial" pitchFamily="30" charset="0"/>
        <a:buChar char="-"/>
        <a:defRPr>
          <a:solidFill>
            <a:schemeClr val="tx1"/>
          </a:solidFill>
          <a:latin typeface="+mn-lt"/>
          <a:ea typeface="ＭＳ Ｐゴシック" pitchFamily="30"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D45E02E-8E12-4CB6-ADAD-4402220C5DA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DE2D0CC-9C06-4056-B8C1-52D0190A84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59BEF6-3EB2-4818-AF20-92E0722A797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FBFABE6-9BCC-49EF-876D-8B78CE8F618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C573D77A-28C9-4FC7-A62E-76A29C359AE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6B48-9E96-4225-A704-BEDFEED6BC57}" type="slidenum">
              <a:rPr lang="fr-FR" smtClean="0"/>
              <a:t>‹N°›</a:t>
            </a:fld>
            <a:endParaRPr lang="fr-FR"/>
          </a:p>
        </p:txBody>
      </p:sp>
    </p:spTree>
    <p:extLst>
      <p:ext uri="{BB962C8B-B14F-4D97-AF65-F5344CB8AC3E}">
        <p14:creationId xmlns:p14="http://schemas.microsoft.com/office/powerpoint/2010/main" val="53446663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8.png"/><Relationship Id="rId5" Type="http://schemas.openxmlformats.org/officeDocument/2006/relationships/hyperlink" Target="https://docs.google.com/forms/d/e/1FAIpQLSelIEmHCftklDA23_nQJPU6jxSP1yXT9t8l14f5Y3CE3s4fww/viewform?usp=pp_url" TargetMode="External"/><Relationship Id="rId4" Type="http://schemas.openxmlformats.org/officeDocument/2006/relationships/hyperlink" Target="https://pm-nordfranchecomte.eu/2020/02/26/territoire-d-industrie-atelier-export/"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hyperlink" Target="https://pm-nordfranchecomte.eu/" TargetMode="Externa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0.png"/><Relationship Id="rId5" Type="http://schemas.openxmlformats.org/officeDocument/2006/relationships/hyperlink" Target="https://pm-nordfranchecomte.eu/developpement-territorial/" TargetMode="Externa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hyperlink" Target="https://pm-nordfranchecomte.eu/wp-content/uploads/2020/03/Global.pdf"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1.png"/><Relationship Id="rId5" Type="http://schemas.openxmlformats.org/officeDocument/2006/relationships/hyperlink" Target="https://www.cget.gouv.fr/sites/cget.gouv.fr/files/atoms/files/guide_methodologique_v6.pdf" TargetMode="External"/><Relationship Id="rId4" Type="http://schemas.openxmlformats.org/officeDocument/2006/relationships/hyperlink" Target="https://www.cget.gouv.fr/dossiers/territoires-dindustrie" TargetMode="External"/><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9.png"/><Relationship Id="rId5" Type="http://schemas.openxmlformats.org/officeDocument/2006/relationships/hyperlink" Target="https://cdcinvestissementsdavenir.achatpublic.com/sdm/ent/gen/ent_detail.do?selected=0" TargetMode="External"/><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hyperlink" Target="https://twitter.com/Mobi_campus"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www.mobicampus.net/" TargetMode="External"/><Relationship Id="rId5" Type="http://schemas.openxmlformats.org/officeDocument/2006/relationships/hyperlink" Target="https://pm-nordfranchecomte.eu/wp-content/uploads/2020/03/presentation-mobicampus-1.pdf" TargetMode="External"/><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https://www.vte-france.fr/" TargetMode="External"/><Relationship Id="rId11" Type="http://schemas.openxmlformats.org/officeDocument/2006/relationships/image" Target="../media/image41.png"/><Relationship Id="rId5" Type="http://schemas.openxmlformats.org/officeDocument/2006/relationships/hyperlink" Target="https://pm-nordfranchecomte.eu/wp-content/uploads/2020/03/fiche_VTE_ESTA.pdf" TargetMode="External"/><Relationship Id="rId10" Type="http://schemas.openxmlformats.org/officeDocument/2006/relationships/image" Target="../media/image45.jpeg"/><Relationship Id="rId4" Type="http://schemas.openxmlformats.org/officeDocument/2006/relationships/notesSlide" Target="../notesSlides/notesSlide5.xml"/><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6.png"/><Relationship Id="rId5" Type="http://schemas.openxmlformats.org/officeDocument/2006/relationships/hyperlink" Target="mailto:david.creton@actionlogement.fr" TargetMode="External"/><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image" Target="../media/image47.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s://diagnostic-formation.pole-emploi.fr/accueil" TargetMode="External"/><Relationship Id="rId5" Type="http://schemas.openxmlformats.org/officeDocument/2006/relationships/hyperlink" Target="https://statistiques.pole-emploi.org/bmo" TargetMode="External"/><Relationship Id="rId4" Type="http://schemas.openxmlformats.org/officeDocument/2006/relationships/notesSlide" Target="../notesSlides/notesSlide7.xml"/><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30.png"/><Relationship Id="rId3" Type="http://schemas.openxmlformats.org/officeDocument/2006/relationships/slideLayout" Target="../slideLayouts/slideLayout2.xml"/><Relationship Id="rId7" Type="http://schemas.openxmlformats.org/officeDocument/2006/relationships/image" Target="../media/image59.png"/><Relationship Id="rId12" Type="http://schemas.openxmlformats.org/officeDocument/2006/relationships/slide" Target="slide30.xml"/><Relationship Id="rId2" Type="http://schemas.openxmlformats.org/officeDocument/2006/relationships/tags" Target="../tags/tag46.xml"/><Relationship Id="rId16" Type="http://schemas.openxmlformats.org/officeDocument/2006/relationships/image" Target="../media/image66.png"/><Relationship Id="rId1" Type="http://schemas.openxmlformats.org/officeDocument/2006/relationships/tags" Target="../tags/tag45.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notesSlide" Target="../notesSlides/notesSlide9.xml"/><Relationship Id="rId9" Type="http://schemas.openxmlformats.org/officeDocument/2006/relationships/image" Target="../media/image61.png"/><Relationship Id="rId1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67.png"/><Relationship Id="rId4" Type="http://schemas.openxmlformats.org/officeDocument/2006/relationships/hyperlink" Target="https://www.youtube.com/watch?v=YnYprtgUsDk"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2.xml"/><Relationship Id="rId7" Type="http://schemas.openxmlformats.org/officeDocument/2006/relationships/hyperlink" Target="mailto:sebastien.dubois@direccte.gouv.fr"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mailto:lucie.charraud@bourgognefranchecomte.fr" TargetMode="External"/><Relationship Id="rId5" Type="http://schemas.openxmlformats.org/officeDocument/2006/relationships/hyperlink" Target="https://www.bpifrance.fr/A-la-une/Appels-a-projets-concours/Appel-a-projets-ATF-Plateformes-d-acceleration-vers-l-industrie-du-futur-48073" TargetMode="External"/><Relationship Id="rId4" Type="http://schemas.openxmlformats.org/officeDocument/2006/relationships/notesSlide" Target="../notesSlides/notesSlide10.xml"/><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8.png"/><Relationship Id="rId5" Type="http://schemas.openxmlformats.org/officeDocument/2006/relationships/hyperlink" Target="mailto:AnneMarie.CLEMENT@bourgognefranchecomte.fr" TargetMode="External"/><Relationship Id="rId4"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hyperlink" Target="https://pm-nordfranchecomte.eu/wp-content/uploads/2020/03/Digipilote-BFC-territoire-industrie.pdf" TargetMode="Externa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https://www.bpifrance.fr/Toutes-nos-solutions/Aides-concours-et-labels/Aides-a-l-innovation-projets-collaboratifs/Aide-aux-projets-Structuration-de-Filieres" TargetMode="External"/><Relationship Id="rId5" Type="http://schemas.openxmlformats.org/officeDocument/2006/relationships/hyperlink" Target="http://pia3regionalise.bourgognefranchecomte.fr/Filieres" TargetMode="External"/><Relationship Id="rId4" Type="http://schemas.openxmlformats.org/officeDocument/2006/relationships/notesSlide" Target="../notesSlides/notesSlide12.xml"/><Relationship Id="rId9"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74.png"/><Relationship Id="rId4" Type="http://schemas.openxmlformats.org/officeDocument/2006/relationships/image" Target="../media/image7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5.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hyperlink" Target="https://www.lejournaldesentreprises.com/normandie/breve/cherbourg-va-elaborer-un-schema-daccueil-des-entreprises-137307" TargetMode="External"/><Relationship Id="rId5" Type="http://schemas.openxmlformats.org/officeDocument/2006/relationships/image" Target="../media/image57.png"/><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hyperlink" Target="https://www.opcalia.com/actualites/campus-entreprises-de-clermont-ferrand-tout-ce-quil-faut-savoir-sur-le-projet" TargetMode="External"/><Relationship Id="rId5" Type="http://schemas.openxmlformats.org/officeDocument/2006/relationships/image" Target="../media/image57.png"/><Relationship Id="rId4"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77.png"/><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Layout" Target="../slideLayouts/slideLayout2.xml"/><Relationship Id="rId7" Type="http://schemas.openxmlformats.org/officeDocument/2006/relationships/hyperlink" Target="https://www.cci.fr/web/presse/communiques-fiches/-/asset_publisher/ul5O/content/cp-team-france-export"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hyperlink" Target="mailto:i.maddaloni@bourgognefranchecomte.cci.fr" TargetMode="External"/><Relationship Id="rId5" Type="http://schemas.openxmlformats.org/officeDocument/2006/relationships/hyperlink" Target="mailto:n.aubry@bourgognefranchecomte.cci.fr" TargetMode="External"/><Relationship Id="rId4"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xml"/><Relationship Id="rId7" Type="http://schemas.openxmlformats.org/officeDocument/2006/relationships/image" Target="../media/image78.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s://bourgogne-franche-comte.ademe.fr/expertises/economie-circulaire/ecoconception" TargetMode="External"/><Relationship Id="rId5" Type="http://schemas.openxmlformats.org/officeDocument/2006/relationships/hyperlink" Target="https://bourgogne-franche-comte.ademe.fr/expertises/economie-circulaire/leconomie-circulaire-dans-la-region" TargetMode="External"/><Relationship Id="rId4" Type="http://schemas.openxmlformats.org/officeDocument/2006/relationships/notesSlide" Target="../notesSlides/notesSlide18.xml"/><Relationship Id="rId9" Type="http://schemas.openxmlformats.org/officeDocument/2006/relationships/image" Target="../media/image80.png"/></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Layout" Target="../slideLayouts/slideLayout2.xml"/><Relationship Id="rId7" Type="http://schemas.openxmlformats.org/officeDocument/2006/relationships/hyperlink" Target="https://bourgogne-franche-comte.ademe.fr/expertises/economie-circulaire/economie-de-la-fonctionnalite" TargetMode="Externa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hyperlink" Target="https://bourgogne-franche-comte.ademe.fr/expertises/economie-circulaire/lecologie-industrielle-et-territoriale-eit" TargetMode="External"/><Relationship Id="rId5" Type="http://schemas.openxmlformats.org/officeDocument/2006/relationships/hyperlink" Target="https://www.gagnantessurtouslescouts.fr/" TargetMode="External"/><Relationship Id="rId4" Type="http://schemas.openxmlformats.org/officeDocument/2006/relationships/notesSlide" Target="../notesSlides/notesSlide19.xml"/><Relationship Id="rId9" Type="http://schemas.openxmlformats.org/officeDocument/2006/relationships/image" Target="../media/image79.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video" Target="https://www.youtube.com/embed/o8h1hVfQPYs" TargetMode="External"/><Relationship Id="rId7" Type="http://schemas.openxmlformats.org/officeDocument/2006/relationships/image" Target="../media/image78.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hyperlink" Target="https://pm-nordfranchecomte.eu/wp-content/uploads/2020/03/19.11.20-BA-B.A.-de-lEIT-AG-CTI.pptx" TargetMode="External"/><Relationship Id="rId5" Type="http://schemas.openxmlformats.org/officeDocument/2006/relationships/notesSlide" Target="../notesSlides/notesSlide20.xml"/><Relationship Id="rId4" Type="http://schemas.openxmlformats.org/officeDocument/2006/relationships/slideLayout" Target="../slideLayouts/slideLayout2.xml"/><Relationship Id="rId9" Type="http://schemas.openxmlformats.org/officeDocument/2006/relationships/image" Target="../media/image81.jpeg"/></Relationships>
</file>

<file path=ppt/slides/_rels/slide36.xml.rels><?xml version="1.0" encoding="UTF-8" standalone="yes"?>
<Relationships xmlns="http://schemas.openxmlformats.org/package/2006/relationships"><Relationship Id="rId8" Type="http://schemas.openxmlformats.org/officeDocument/2006/relationships/hyperlink" Target="https://bourgogne-franche-comte.ademe.fr/actualites/appels-projets/aap-recuperation-de-chaleur-fatale-2019/2020-en-bourgogne-franche-comte" TargetMode="External"/><Relationship Id="rId3" Type="http://schemas.openxmlformats.org/officeDocument/2006/relationships/slideLayout" Target="../slideLayouts/slideLayout2.xml"/><Relationship Id="rId7" Type="http://schemas.openxmlformats.org/officeDocument/2006/relationships/image" Target="../media/image82.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notesSlide" Target="../notesSlides/notesSlide21.xml"/><Relationship Id="rId9"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4.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hyperlink" Target="https://pm-nordfranchecomte.eu/wp-content/uploads/2020/03/France-Exp&#233;rimentation.pdf" TargetMode="External"/><Relationship Id="rId5" Type="http://schemas.openxmlformats.org/officeDocument/2006/relationships/hyperlink" Target="../../Guides%20et%20dispositifs%20d'aide/France%20Exp&#233;rimentation.pdf" TargetMode="External"/><Relationship Id="rId4"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85.jpeg"/><Relationship Id="rId4" Type="http://schemas.openxmlformats.org/officeDocument/2006/relationships/hyperlink" Target="https://docs.google.com/forms/d/e/1FAIpQLSelIEmHCftklDA23_nQJPU6jxSP1yXT9t8l14f5Y3CE3s4fww/viewform?usp=pp_url"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Layout" Target="../slideLayouts/slideLayout2.xml"/><Relationship Id="rId7" Type="http://schemas.openxmlformats.org/officeDocument/2006/relationships/slide" Target="slide2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 Target="slide14.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etrois.info/a-la-une/covid-19-lutbm-est-mobilisable-video/"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video" Target="https://www.youtube.com/embed/dJBKJ366E-I" TargetMode="External"/><Relationship Id="rId6" Type="http://schemas.openxmlformats.org/officeDocument/2006/relationships/hyperlink" Target="https://www.gouvernement.fr/sites/default/files/document/document/2018/09/dossier_de_presse_-_transformer_notre_industrie_par_le_numerique_-_20.09.18.pdf" TargetMode="External"/><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hyperlink" Target="https://www.insee.fr/fr/statistiques/4164713" TargetMode="External"/><Relationship Id="rId4" Type="http://schemas.openxmlformats.org/officeDocument/2006/relationships/hyperlink" Target="https://aer-bfc.com/territoires-dindustrie-bourgogne-franche-comte/"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tags" Target="../tags/tag18.xml"/><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tags" Target="../tags/tag17.xml"/><Relationship Id="rId16" Type="http://schemas.openxmlformats.org/officeDocument/2006/relationships/image" Target="../media/image26.jpeg"/><Relationship Id="rId1" Type="http://schemas.openxmlformats.org/officeDocument/2006/relationships/tags" Target="../tags/tag1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slideLayout" Target="../slideLayouts/slideLayout2.xml"/><Relationship Id="rId9" Type="http://schemas.openxmlformats.org/officeDocument/2006/relationships/image" Target="../media/image19.jpe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62877" y="605237"/>
            <a:ext cx="7902745" cy="1143000"/>
          </a:xfrm>
        </p:spPr>
        <p:txBody>
          <a:bodyPr/>
          <a:lstStyle/>
          <a:p>
            <a:r>
              <a:rPr lang="fr-FR" dirty="0"/>
              <a:t>Comité de projet « Territoire d’Industrie »</a:t>
            </a:r>
          </a:p>
        </p:txBody>
      </p:sp>
      <p:sp>
        <p:nvSpPr>
          <p:cNvPr id="4" name="Espace réservé du texte 3"/>
          <p:cNvSpPr>
            <a:spLocks noGrp="1"/>
          </p:cNvSpPr>
          <p:nvPr>
            <p:ph type="body" idx="1"/>
            <p:custDataLst>
              <p:tags r:id="rId2"/>
            </p:custDataLst>
          </p:nvPr>
        </p:nvSpPr>
        <p:spPr>
          <a:xfrm>
            <a:off x="934278" y="3945723"/>
            <a:ext cx="7696200" cy="3452208"/>
          </a:xfrm>
        </p:spPr>
        <p:txBody>
          <a:bodyPr/>
          <a:lstStyle/>
          <a:p>
            <a:pPr marL="0" indent="0">
              <a:buClr>
                <a:srgbClr val="FF0000"/>
              </a:buClr>
              <a:buNone/>
            </a:pPr>
            <a:r>
              <a:rPr lang="fr-FR" sz="2800" dirty="0"/>
              <a:t>Lundi 30 mars – COTECH « virtuel » pour cause de confinement</a:t>
            </a:r>
          </a:p>
          <a:p>
            <a:pPr marL="0" indent="0">
              <a:buClr>
                <a:srgbClr val="FF0000"/>
              </a:buClr>
              <a:buNone/>
            </a:pPr>
            <a:r>
              <a:rPr lang="fr-FR" dirty="0">
                <a:solidFill>
                  <a:schemeClr val="bg1">
                    <a:lumMod val="65000"/>
                  </a:schemeClr>
                </a:solidFill>
              </a:rPr>
              <a:t>At home</a:t>
            </a:r>
          </a:p>
        </p:txBody>
      </p:sp>
      <p:pic>
        <p:nvPicPr>
          <p:cNvPr id="5" name="Image 4">
            <a:extLst>
              <a:ext uri="{FF2B5EF4-FFF2-40B4-BE49-F238E27FC236}">
                <a16:creationId xmlns:a16="http://schemas.microsoft.com/office/drawing/2014/main" id="{7E1FFCF2-A9C8-4B4D-ADC3-0AF9A3E21E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9137" y="2626570"/>
            <a:ext cx="6208387" cy="1604859"/>
          </a:xfrm>
          <a:prstGeom prst="rect">
            <a:avLst/>
          </a:prstGeom>
        </p:spPr>
      </p:pic>
      <p:pic>
        <p:nvPicPr>
          <p:cNvPr id="3" name="Image 2">
            <a:extLst>
              <a:ext uri="{FF2B5EF4-FFF2-40B4-BE49-F238E27FC236}">
                <a16:creationId xmlns:a16="http://schemas.microsoft.com/office/drawing/2014/main" id="{CFC13BA5-D533-4D0D-9A4B-C19A75AD07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3946" y="106680"/>
            <a:ext cx="771676" cy="416770"/>
          </a:xfrm>
          <a:prstGeom prst="rect">
            <a:avLst/>
          </a:prstGeom>
        </p:spPr>
      </p:pic>
    </p:spTree>
    <p:extLst>
      <p:ext uri="{BB962C8B-B14F-4D97-AF65-F5344CB8AC3E}">
        <p14:creationId xmlns:p14="http://schemas.microsoft.com/office/powerpoint/2010/main" val="1941342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11512" y="402943"/>
            <a:ext cx="8380520" cy="7540526"/>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En 2020, il s’agira maintenant d’organiser des ateliers thématiques sur des thématiques proposées par le comité technique. Celle </a:t>
            </a:r>
            <a:r>
              <a:rPr lang="fr-FR" sz="1600" dirty="0">
                <a:solidFill>
                  <a:schemeClr val="tx1">
                    <a:lumMod val="75000"/>
                    <a:lumOff val="25000"/>
                  </a:schemeClr>
                </a:solidFill>
                <a:hlinkClick r:id="rId4"/>
              </a:rPr>
              <a:t>de l’export </a:t>
            </a:r>
            <a:r>
              <a:rPr lang="fr-FR" sz="1600" dirty="0">
                <a:solidFill>
                  <a:schemeClr val="tx1">
                    <a:lumMod val="75000"/>
                    <a:lumOff val="25000"/>
                  </a:schemeClr>
                </a:solidFill>
              </a:rPr>
              <a:t>sera traitée </a:t>
            </a:r>
          </a:p>
          <a:p>
            <a:pPr lvl="0">
              <a:spcAft>
                <a:spcPts val="0"/>
              </a:spcAft>
            </a:pPr>
            <a:r>
              <a:rPr lang="fr-FR" sz="1600" dirty="0">
                <a:solidFill>
                  <a:schemeClr val="tx1">
                    <a:lumMod val="75000"/>
                    <a:lumOff val="25000"/>
                  </a:schemeClr>
                </a:solidFill>
              </a:rPr>
              <a:t>au mois de novembre, et l’enjeu du recrutement a également </a:t>
            </a:r>
          </a:p>
          <a:p>
            <a:pPr lvl="0">
              <a:spcAft>
                <a:spcPts val="0"/>
              </a:spcAft>
            </a:pPr>
            <a:r>
              <a:rPr lang="fr-FR" sz="1600" dirty="0">
                <a:solidFill>
                  <a:schemeClr val="tx1">
                    <a:lumMod val="75000"/>
                    <a:lumOff val="25000"/>
                  </a:schemeClr>
                </a:solidFill>
              </a:rPr>
              <a:t>été identifié.</a:t>
            </a: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Vous pouvez participer en faisant des propositions de sujets</a:t>
            </a:r>
          </a:p>
          <a:p>
            <a:pPr lvl="0">
              <a:spcAft>
                <a:spcPts val="0"/>
              </a:spcAft>
            </a:pPr>
            <a:r>
              <a:rPr lang="fr-FR" sz="1600" dirty="0">
                <a:solidFill>
                  <a:schemeClr val="tx1">
                    <a:lumMod val="75000"/>
                    <a:lumOff val="25000"/>
                  </a:schemeClr>
                </a:solidFill>
              </a:rPr>
              <a:t>à traiter en priorité via </a:t>
            </a:r>
            <a:r>
              <a:rPr lang="fr-FR" sz="1600" dirty="0">
                <a:solidFill>
                  <a:schemeClr val="tx1">
                    <a:lumMod val="75000"/>
                    <a:lumOff val="25000"/>
                  </a:schemeClr>
                </a:solidFill>
                <a:hlinkClick r:id="rId5"/>
              </a:rPr>
              <a:t>ce document</a:t>
            </a:r>
            <a:r>
              <a:rPr lang="fr-FR" sz="1600" dirty="0">
                <a:solidFill>
                  <a:schemeClr val="tx1">
                    <a:lumMod val="75000"/>
                    <a:lumOff val="25000"/>
                  </a:schemeClr>
                </a:solidFill>
              </a:rPr>
              <a:t>. </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Du protocole à la contractualisation…</a:t>
            </a:r>
            <a:endParaRPr lang="fr-FR" sz="2000" u="sng" dirty="0">
              <a:solidFill>
                <a:srgbClr val="24638F"/>
              </a:solidFill>
            </a:endParaRPr>
          </a:p>
          <a:p>
            <a:pPr marL="800100" lvl="1" indent="-342900">
              <a:spcAft>
                <a:spcPts val="0"/>
              </a:spcAft>
              <a:buFont typeface="Wingdings" panose="05000000000000000000" pitchFamily="2" charset="2"/>
              <a:buChar char="§"/>
            </a:pPr>
            <a:endParaRPr lang="fr-FR" sz="1600" dirty="0">
              <a:solidFill>
                <a:schemeClr val="tx1">
                  <a:lumMod val="75000"/>
                  <a:lumOff val="25000"/>
                </a:schemeClr>
              </a:solidFill>
            </a:endParaRPr>
          </a:p>
          <a:p>
            <a:pPr marL="800100" lvl="1" indent="-342900">
              <a:spcAft>
                <a:spcPts val="0"/>
              </a:spcAft>
              <a:buFont typeface="Wingdings" panose="05000000000000000000" pitchFamily="2" charset="2"/>
              <a:buChar char="§"/>
            </a:pPr>
            <a:r>
              <a:rPr lang="fr-FR" sz="1600" dirty="0">
                <a:solidFill>
                  <a:schemeClr val="tx1">
                    <a:lumMod val="75000"/>
                    <a:lumOff val="25000"/>
                  </a:schemeClr>
                </a:solidFill>
              </a:rPr>
              <a:t>Période de contractualisation : 2019-2022 avec possibilité de réaliser des avenants</a:t>
            </a:r>
          </a:p>
          <a:p>
            <a:pPr marL="800100" lvl="1" indent="-342900">
              <a:spcAft>
                <a:spcPts val="0"/>
              </a:spcAft>
              <a:buFont typeface="Wingdings" panose="05000000000000000000" pitchFamily="2" charset="2"/>
              <a:buChar char="§"/>
            </a:pPr>
            <a:r>
              <a:rPr lang="fr-FR" sz="1600" dirty="0">
                <a:solidFill>
                  <a:schemeClr val="tx1">
                    <a:lumMod val="75000"/>
                    <a:lumOff val="25000"/>
                  </a:schemeClr>
                </a:solidFill>
              </a:rPr>
              <a:t>La contractualisation a pour vocation de formaliser les actions prévues au protocole et mettre à jour des actions du dispositif (ajout / retrait) </a:t>
            </a:r>
          </a:p>
          <a:p>
            <a:pPr marL="800100" lvl="1" indent="-342900">
              <a:spcAft>
                <a:spcPts val="0"/>
              </a:spcAft>
              <a:buFont typeface="Wingdings" panose="05000000000000000000" pitchFamily="2" charset="2"/>
              <a:buChar char="§"/>
            </a:pPr>
            <a:r>
              <a:rPr lang="fr-FR" sz="1600" dirty="0">
                <a:solidFill>
                  <a:schemeClr val="tx1">
                    <a:lumMod val="75000"/>
                    <a:lumOff val="25000"/>
                  </a:schemeClr>
                </a:solidFill>
              </a:rPr>
              <a:t>Intègre un descriptif détaillé des projets sous la forme de fiche-action (diagnostic, objectifs, calendrier, budget prévisionnel, indicateurs)</a:t>
            </a:r>
          </a:p>
          <a:p>
            <a:pPr marL="800100" lvl="1" indent="-342900">
              <a:spcAft>
                <a:spcPts val="0"/>
              </a:spcAft>
              <a:buFont typeface="Wingdings" panose="05000000000000000000" pitchFamily="2" charset="2"/>
              <a:buChar char="§"/>
            </a:pPr>
            <a:r>
              <a:rPr lang="fr-FR" sz="1600" dirty="0">
                <a:solidFill>
                  <a:schemeClr val="tx1">
                    <a:lumMod val="75000"/>
                    <a:lumOff val="25000"/>
                  </a:schemeClr>
                </a:solidFill>
              </a:rPr>
              <a:t>Signature envisagée fin 2020 par le nouvel exécutif du Pôle métropolitain et des EPCI et l’ensemble des partenaires</a:t>
            </a:r>
          </a:p>
          <a:p>
            <a:pPr lvl="1">
              <a:spcAft>
                <a:spcPts val="0"/>
              </a:spcAft>
            </a:pPr>
            <a:endParaRPr lang="fr-FR" sz="2000" b="1" u="sng" dirty="0">
              <a:solidFill>
                <a:srgbClr val="24638F"/>
              </a:solidFill>
            </a:endParaRPr>
          </a:p>
          <a:p>
            <a:pPr marL="800100" lvl="1" indent="-342900">
              <a:spcAft>
                <a:spcPts val="0"/>
              </a:spcAft>
              <a:buFont typeface="Wingdings" panose="05000000000000000000" pitchFamily="2" charset="2"/>
              <a:buChar char="§"/>
            </a:pPr>
            <a:endParaRPr lang="fr-FR" sz="1600" dirty="0">
              <a:solidFill>
                <a:schemeClr val="tx1">
                  <a:lumMod val="75000"/>
                  <a:lumOff val="25000"/>
                </a:schemeClr>
              </a:solidFill>
            </a:endParaRPr>
          </a:p>
          <a:p>
            <a:pPr lvl="1">
              <a:spcAft>
                <a:spcPts val="0"/>
              </a:spcAft>
            </a:pPr>
            <a:endParaRPr lang="fr-FR" sz="1600" dirty="0">
              <a:solidFill>
                <a:srgbClr val="24638F"/>
              </a:solidFill>
            </a:endParaRPr>
          </a:p>
          <a:p>
            <a:pPr marL="342900" lvl="0" indent="-342900">
              <a:spcAft>
                <a:spcPts val="0"/>
              </a:spcAft>
              <a:buFontTx/>
              <a:buChar char="-"/>
            </a:pPr>
            <a:endParaRPr lang="fr-FR" dirty="0">
              <a:solidFill>
                <a:schemeClr val="accent1">
                  <a:lumMod val="75000"/>
                </a:schemeClr>
              </a:solidFill>
            </a:endParaRPr>
          </a:p>
          <a:p>
            <a:pPr marL="342900" lvl="0" indent="-342900">
              <a:spcAft>
                <a:spcPts val="0"/>
              </a:spcAft>
              <a:buFontTx/>
              <a:buChar char="-"/>
            </a:pPr>
            <a:endParaRPr lang="fr-FR" dirty="0">
              <a:solidFill>
                <a:schemeClr val="accent1">
                  <a:lumMod val="75000"/>
                </a:schemeClr>
              </a:solidFill>
            </a:endParaRPr>
          </a:p>
          <a:p>
            <a:pPr lvl="0" algn="just">
              <a:spcAft>
                <a:spcPts val="0"/>
              </a:spcAft>
            </a:pPr>
            <a:endParaRPr lang="fr-FR" sz="2000" i="1" dirty="0">
              <a:solidFill>
                <a:srgbClr val="24638F"/>
              </a:solidFill>
            </a:endParaRPr>
          </a:p>
        </p:txBody>
      </p:sp>
      <p:sp>
        <p:nvSpPr>
          <p:cNvPr id="5" name="Rectangle 4">
            <a:extLst>
              <a:ext uri="{FF2B5EF4-FFF2-40B4-BE49-F238E27FC236}">
                <a16:creationId xmlns:a16="http://schemas.microsoft.com/office/drawing/2014/main" id="{E5A4109F-8BAE-4F0A-9462-912181B3208D}"/>
              </a:ext>
            </a:extLst>
          </p:cNvPr>
          <p:cNvSpPr/>
          <p:nvPr>
            <p:custDataLst>
              <p:tags r:id="rId2"/>
            </p:custDataLst>
          </p:nvPr>
        </p:nvSpPr>
        <p:spPr>
          <a:xfrm>
            <a:off x="383850" y="-16416"/>
            <a:ext cx="8135462" cy="87767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Territoire d’Industrie Nord Franche-Comté, quésako ? </a:t>
            </a:r>
            <a:endParaRPr lang="fr-FR" sz="1600" b="1" dirty="0">
              <a:solidFill>
                <a:schemeClr val="bg1"/>
              </a:solidFill>
              <a:latin typeface="+mj-lt"/>
            </a:endParaRPr>
          </a:p>
          <a:p>
            <a:pPr marL="342900" lvl="0" indent="-342900" algn="just">
              <a:lnSpc>
                <a:spcPct val="150000"/>
              </a:lnSpc>
              <a:spcAft>
                <a:spcPts val="0"/>
              </a:spcAft>
              <a:buFont typeface="+mj-lt"/>
              <a:buAutoNum type="arabicPeriod"/>
            </a:pPr>
            <a:endParaRPr lang="fr-FR" sz="1600" b="1" dirty="0">
              <a:solidFill>
                <a:schemeClr val="bg1"/>
              </a:solidFill>
              <a:latin typeface="+mj-lt"/>
            </a:endParaRPr>
          </a:p>
        </p:txBody>
      </p:sp>
      <p:pic>
        <p:nvPicPr>
          <p:cNvPr id="2" name="Image 1">
            <a:extLst>
              <a:ext uri="{FF2B5EF4-FFF2-40B4-BE49-F238E27FC236}">
                <a16:creationId xmlns:a16="http://schemas.microsoft.com/office/drawing/2014/main" id="{8AD119D5-096D-4B3A-862F-67E472548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58884" y="1381055"/>
            <a:ext cx="1738780" cy="2450592"/>
          </a:xfrm>
          <a:prstGeom prst="rect">
            <a:avLst/>
          </a:prstGeom>
        </p:spPr>
      </p:pic>
    </p:spTree>
    <p:extLst>
      <p:ext uri="{BB962C8B-B14F-4D97-AF65-F5344CB8AC3E}">
        <p14:creationId xmlns:p14="http://schemas.microsoft.com/office/powerpoint/2010/main" val="393707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11512" y="402943"/>
            <a:ext cx="8380520" cy="3908762"/>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marL="800100" lvl="1" indent="-342900">
              <a:spcAft>
                <a:spcPts val="0"/>
              </a:spcAft>
              <a:buFont typeface="Wingdings" panose="05000000000000000000" pitchFamily="2" charset="2"/>
              <a:buChar char="§"/>
            </a:pPr>
            <a:endParaRPr lang="fr-FR" sz="1600" dirty="0">
              <a:solidFill>
                <a:schemeClr val="accent1">
                  <a:lumMod val="75000"/>
                </a:schemeClr>
              </a:solidFill>
            </a:endParaRPr>
          </a:p>
          <a:p>
            <a:pPr marL="800100" lvl="1" indent="-342900">
              <a:spcAft>
                <a:spcPts val="0"/>
              </a:spcAft>
              <a:buFont typeface="Wingdings" panose="05000000000000000000" pitchFamily="2" charset="2"/>
              <a:buChar char="§"/>
            </a:pPr>
            <a:endParaRPr lang="fr-FR" sz="1600" dirty="0">
              <a:solidFill>
                <a:srgbClr val="24638F"/>
              </a:solidFill>
            </a:endParaRPr>
          </a:p>
          <a:p>
            <a:pPr lvl="1">
              <a:spcAft>
                <a:spcPts val="0"/>
              </a:spcAft>
            </a:pPr>
            <a:endParaRPr lang="fr-FR" sz="2000" b="1" u="sng" dirty="0">
              <a:solidFill>
                <a:srgbClr val="24638F"/>
              </a:solidFill>
            </a:endParaRPr>
          </a:p>
          <a:p>
            <a:pPr marL="0" lvl="1">
              <a:spcAft>
                <a:spcPts val="0"/>
              </a:spcAft>
            </a:pPr>
            <a:endParaRPr lang="fr-FR" sz="2000" b="1" dirty="0">
              <a:solidFill>
                <a:srgbClr val="24638F"/>
              </a:solidFill>
            </a:endParaRPr>
          </a:p>
          <a:p>
            <a:pPr marL="342900" lvl="0" indent="-342900">
              <a:spcAft>
                <a:spcPts val="0"/>
              </a:spcAft>
              <a:buFontTx/>
              <a:buChar char="-"/>
            </a:pPr>
            <a:endParaRPr lang="fr-FR" dirty="0">
              <a:solidFill>
                <a:schemeClr val="accent1">
                  <a:lumMod val="75000"/>
                </a:schemeClr>
              </a:solidFill>
            </a:endParaRPr>
          </a:p>
          <a:p>
            <a:pPr marL="342900" lvl="0" indent="-342900">
              <a:spcAft>
                <a:spcPts val="0"/>
              </a:spcAft>
              <a:buFontTx/>
              <a:buChar char="-"/>
            </a:pPr>
            <a:endParaRPr lang="fr-FR" dirty="0">
              <a:solidFill>
                <a:schemeClr val="accent1">
                  <a:lumMod val="75000"/>
                </a:schemeClr>
              </a:solidFill>
            </a:endParaRPr>
          </a:p>
          <a:p>
            <a:pPr lvl="0" algn="just">
              <a:spcAft>
                <a:spcPts val="0"/>
              </a:spcAft>
            </a:pPr>
            <a:endParaRPr lang="fr-FR" sz="2000" i="1" dirty="0">
              <a:solidFill>
                <a:srgbClr val="24638F"/>
              </a:solidFill>
            </a:endParaRPr>
          </a:p>
        </p:txBody>
      </p:sp>
      <p:sp>
        <p:nvSpPr>
          <p:cNvPr id="9" name="Rectangle 8">
            <a:extLst>
              <a:ext uri="{FF2B5EF4-FFF2-40B4-BE49-F238E27FC236}">
                <a16:creationId xmlns:a16="http://schemas.microsoft.com/office/drawing/2014/main" id="{3448C8C2-CA2D-4DE6-8136-13A4EEC11C2F}"/>
              </a:ext>
            </a:extLst>
          </p:cNvPr>
          <p:cNvSpPr/>
          <p:nvPr>
            <p:custDataLst>
              <p:tags r:id="rId2"/>
            </p:custDataLst>
          </p:nvPr>
        </p:nvSpPr>
        <p:spPr>
          <a:xfrm>
            <a:off x="809013" y="733529"/>
            <a:ext cx="8185518" cy="10556736"/>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r>
              <a:rPr lang="fr-FR" sz="1600" dirty="0">
                <a:solidFill>
                  <a:schemeClr val="tx1">
                    <a:lumMod val="75000"/>
                    <a:lumOff val="25000"/>
                  </a:schemeClr>
                </a:solidFill>
              </a:rPr>
              <a:t>EN RÉSUMÉ</a:t>
            </a:r>
          </a:p>
          <a:p>
            <a:pPr lvl="0">
              <a:spcAft>
                <a:spcPts val="0"/>
              </a:spcAft>
            </a:pPr>
            <a:endParaRPr lang="fr-FR" sz="1600" dirty="0">
              <a:solidFill>
                <a:schemeClr val="tx1">
                  <a:lumMod val="75000"/>
                  <a:lumOff val="25000"/>
                </a:schemeClr>
              </a:solidFill>
            </a:endParaRPr>
          </a:p>
          <a:p>
            <a:pPr lvl="0">
              <a:spcAft>
                <a:spcPts val="0"/>
              </a:spcAft>
            </a:pPr>
            <a:r>
              <a:rPr lang="fr-FR" sz="1600" b="1" dirty="0">
                <a:solidFill>
                  <a:schemeClr val="tx1">
                    <a:lumMod val="75000"/>
                    <a:lumOff val="25000"/>
                  </a:schemeClr>
                </a:solidFill>
              </a:rPr>
              <a:t>Les enjeux </a:t>
            </a:r>
            <a:r>
              <a:rPr lang="fr-FR" sz="1600" dirty="0">
                <a:solidFill>
                  <a:schemeClr val="tx1">
                    <a:lumMod val="75000"/>
                    <a:lumOff val="25000"/>
                  </a:schemeClr>
                </a:solidFill>
              </a:rPr>
              <a:t>: le protocole d’accord regroupe les actions autour de trois axes qui sont recruter, innover et attirer. Pour engager le Nord Franche-Comté dans la résilience industrielle, nous pouvons donc nous appuyer sur la réponse à apporter à trois enjeux : </a:t>
            </a:r>
          </a:p>
          <a:p>
            <a:pPr lvl="0">
              <a:spcAft>
                <a:spcPts val="0"/>
              </a:spcAft>
            </a:pPr>
            <a:r>
              <a:rPr lang="fr-FR" sz="1600" dirty="0">
                <a:solidFill>
                  <a:schemeClr val="tx1">
                    <a:lumMod val="75000"/>
                    <a:lumOff val="25000"/>
                  </a:schemeClr>
                </a:solidFill>
              </a:rPr>
              <a:t>	- </a:t>
            </a:r>
            <a:r>
              <a:rPr lang="fr-FR" sz="1600" b="1" dirty="0">
                <a:solidFill>
                  <a:schemeClr val="tx1">
                    <a:lumMod val="75000"/>
                    <a:lumOff val="25000"/>
                  </a:schemeClr>
                </a:solidFill>
              </a:rPr>
              <a:t>Montée en compétence et évolution des process de recrutement</a:t>
            </a:r>
          </a:p>
          <a:p>
            <a:pPr lvl="0">
              <a:spcAft>
                <a:spcPts val="0"/>
              </a:spcAft>
            </a:pPr>
            <a:r>
              <a:rPr lang="fr-FR" sz="1600" b="1" dirty="0">
                <a:solidFill>
                  <a:schemeClr val="tx1">
                    <a:lumMod val="75000"/>
                    <a:lumOff val="25000"/>
                  </a:schemeClr>
                </a:solidFill>
              </a:rPr>
              <a:t>	- Innovation</a:t>
            </a:r>
          </a:p>
          <a:p>
            <a:pPr lvl="0">
              <a:spcAft>
                <a:spcPts val="0"/>
              </a:spcAft>
            </a:pPr>
            <a:r>
              <a:rPr lang="fr-FR" sz="1600" b="1" dirty="0">
                <a:solidFill>
                  <a:schemeClr val="tx1">
                    <a:lumMod val="75000"/>
                    <a:lumOff val="25000"/>
                  </a:schemeClr>
                </a:solidFill>
              </a:rPr>
              <a:t>	- Attractivité territoriale et transitions</a:t>
            </a: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b="1" dirty="0">
                <a:solidFill>
                  <a:schemeClr val="tx1">
                    <a:lumMod val="75000"/>
                    <a:lumOff val="25000"/>
                  </a:schemeClr>
                </a:solidFill>
              </a:rPr>
              <a:t>Les objectifs </a:t>
            </a:r>
            <a:r>
              <a:rPr lang="fr-FR" sz="1600" dirty="0">
                <a:solidFill>
                  <a:schemeClr val="tx1">
                    <a:lumMod val="75000"/>
                    <a:lumOff val="25000"/>
                  </a:schemeClr>
                </a:solidFill>
              </a:rPr>
              <a:t>: le Pôle métropolitain, à travers </a:t>
            </a:r>
          </a:p>
          <a:p>
            <a:pPr lvl="0">
              <a:spcAft>
                <a:spcPts val="0"/>
              </a:spcAft>
            </a:pPr>
            <a:r>
              <a:rPr lang="fr-FR" sz="1600" dirty="0">
                <a:solidFill>
                  <a:schemeClr val="tx1">
                    <a:lumMod val="75000"/>
                    <a:lumOff val="25000"/>
                  </a:schemeClr>
                </a:solidFill>
              </a:rPr>
              <a:t>l’animation de TEDI NFC, s’attache à :</a:t>
            </a:r>
          </a:p>
          <a:p>
            <a:pPr marL="285750" lvl="0" indent="-285750">
              <a:spcAft>
                <a:spcPts val="0"/>
              </a:spcAft>
              <a:buFontTx/>
              <a:buChar char="-"/>
            </a:pPr>
            <a:endParaRPr lang="fr-FR" sz="1600" dirty="0">
              <a:solidFill>
                <a:schemeClr val="tx1">
                  <a:lumMod val="75000"/>
                  <a:lumOff val="25000"/>
                </a:schemeClr>
              </a:solidFill>
            </a:endParaRPr>
          </a:p>
          <a:p>
            <a:pPr marL="285750" lvl="0" indent="-285750">
              <a:spcAft>
                <a:spcPts val="0"/>
              </a:spcAft>
              <a:buFontTx/>
              <a:buChar char="-"/>
            </a:pPr>
            <a:r>
              <a:rPr lang="fr-FR" sz="1600" dirty="0">
                <a:solidFill>
                  <a:schemeClr val="tx1">
                    <a:lumMod val="75000"/>
                    <a:lumOff val="25000"/>
                  </a:schemeClr>
                </a:solidFill>
              </a:rPr>
              <a:t>Mettre en synergie des porteurs de projet avec les référents </a:t>
            </a:r>
          </a:p>
          <a:p>
            <a:pPr lvl="0">
              <a:spcAft>
                <a:spcPts val="0"/>
              </a:spcAft>
            </a:pPr>
            <a:r>
              <a:rPr lang="fr-FR" sz="1600" dirty="0">
                <a:solidFill>
                  <a:schemeClr val="tx1">
                    <a:lumMod val="75000"/>
                    <a:lumOff val="25000"/>
                  </a:schemeClr>
                </a:solidFill>
              </a:rPr>
              <a:t>     locaux opérateurs pour répondre au mieux aux enjeux </a:t>
            </a:r>
          </a:p>
          <a:p>
            <a:pPr marL="285750" lvl="0" indent="-285750">
              <a:spcAft>
                <a:spcPts val="0"/>
              </a:spcAft>
              <a:buFontTx/>
              <a:buChar char="-"/>
            </a:pPr>
            <a:r>
              <a:rPr lang="fr-FR" sz="1600" dirty="0">
                <a:solidFill>
                  <a:schemeClr val="tx1">
                    <a:lumMod val="75000"/>
                    <a:lumOff val="25000"/>
                  </a:schemeClr>
                </a:solidFill>
              </a:rPr>
              <a:t>Assurer la mise en cohérence de TEDI NFC avec les autres dynamiques territoriales engagées à travers le Contrat de Développement Métropolitain, les actions Cœur de ville, la prochaine programmation FEDER</a:t>
            </a:r>
          </a:p>
          <a:p>
            <a:pPr marL="285750" lvl="0" indent="-285750">
              <a:spcAft>
                <a:spcPts val="0"/>
              </a:spcAft>
              <a:buFontTx/>
              <a:buChar char="-"/>
            </a:pPr>
            <a:r>
              <a:rPr lang="fr-FR" sz="1600" dirty="0">
                <a:solidFill>
                  <a:schemeClr val="tx1">
                    <a:lumMod val="75000"/>
                    <a:lumOff val="25000"/>
                  </a:schemeClr>
                </a:solidFill>
              </a:rPr>
              <a:t>Faire remonter au niveau régional et national les informations relatives aux projets et les besoins en termes d’accompagnement</a:t>
            </a:r>
          </a:p>
          <a:p>
            <a:pPr marL="285750" lvl="0" indent="-285750">
              <a:spcAft>
                <a:spcPts val="0"/>
              </a:spcAft>
              <a:buFontTx/>
              <a:buChar char="-"/>
            </a:pPr>
            <a:endParaRPr lang="fr-FR" sz="1600" dirty="0">
              <a:solidFill>
                <a:schemeClr val="tx1">
                  <a:lumMod val="75000"/>
                  <a:lumOff val="25000"/>
                </a:schemeClr>
              </a:solidFill>
            </a:endParaRPr>
          </a:p>
          <a:p>
            <a:pPr marL="285750" lvl="0" indent="-285750">
              <a:spcAft>
                <a:spcPts val="0"/>
              </a:spcAft>
              <a:buFontTx/>
              <a:buChar char="-"/>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p:txBody>
      </p:sp>
      <p:sp>
        <p:nvSpPr>
          <p:cNvPr id="7" name="Rectangle 6">
            <a:extLst>
              <a:ext uri="{FF2B5EF4-FFF2-40B4-BE49-F238E27FC236}">
                <a16:creationId xmlns:a16="http://schemas.microsoft.com/office/drawing/2014/main" id="{6C2DD4C4-2553-434B-BDE3-33B194027032}"/>
              </a:ext>
            </a:extLst>
          </p:cNvPr>
          <p:cNvSpPr/>
          <p:nvPr>
            <p:custDataLst>
              <p:tags r:id="rId3"/>
            </p:custDataLst>
          </p:nvPr>
        </p:nvSpPr>
        <p:spPr>
          <a:xfrm>
            <a:off x="383850" y="-16416"/>
            <a:ext cx="8135462" cy="87767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Territoire d’Industrie Nord Franche-Comté, quésako? </a:t>
            </a:r>
            <a:endParaRPr lang="fr-FR" sz="1600" b="1" dirty="0">
              <a:solidFill>
                <a:schemeClr val="bg1"/>
              </a:solidFill>
              <a:latin typeface="+mj-lt"/>
            </a:endParaRPr>
          </a:p>
          <a:p>
            <a:pPr marL="342900" lvl="0" indent="-342900" algn="just">
              <a:lnSpc>
                <a:spcPct val="150000"/>
              </a:lnSpc>
              <a:spcAft>
                <a:spcPts val="0"/>
              </a:spcAft>
              <a:buFont typeface="+mj-lt"/>
              <a:buAutoNum type="arabicPeriod"/>
            </a:pPr>
            <a:endParaRPr lang="fr-FR" sz="1600" b="1" dirty="0">
              <a:solidFill>
                <a:schemeClr val="bg1"/>
              </a:solidFill>
              <a:latin typeface="+mj-lt"/>
            </a:endParaRPr>
          </a:p>
        </p:txBody>
      </p:sp>
      <p:pic>
        <p:nvPicPr>
          <p:cNvPr id="3" name="Image 2">
            <a:extLst>
              <a:ext uri="{FF2B5EF4-FFF2-40B4-BE49-F238E27FC236}">
                <a16:creationId xmlns:a16="http://schemas.microsoft.com/office/drawing/2014/main" id="{96EE8E5C-D84B-4B4B-8F58-4E4CA2A19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2103" y="2759660"/>
            <a:ext cx="2142428" cy="1774613"/>
          </a:xfrm>
          <a:prstGeom prst="rect">
            <a:avLst/>
          </a:prstGeom>
        </p:spPr>
      </p:pic>
    </p:spTree>
    <p:extLst>
      <p:ext uri="{BB962C8B-B14F-4D97-AF65-F5344CB8AC3E}">
        <p14:creationId xmlns:p14="http://schemas.microsoft.com/office/powerpoint/2010/main" val="37133710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705154" y="-35895"/>
            <a:ext cx="8135462" cy="87767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Où trouver les informations sur TEDI NFC ? </a:t>
            </a:r>
            <a:endParaRPr lang="fr-FR" sz="1600" b="1" dirty="0">
              <a:solidFill>
                <a:schemeClr val="bg1"/>
              </a:solidFill>
              <a:latin typeface="+mj-lt"/>
            </a:endParaRPr>
          </a:p>
          <a:p>
            <a:pPr marL="342900" lvl="0" indent="-342900" algn="just">
              <a:lnSpc>
                <a:spcPct val="150000"/>
              </a:lnSpc>
              <a:spcAft>
                <a:spcPts val="0"/>
              </a:spcAft>
              <a:buFont typeface="+mj-lt"/>
              <a:buAutoNum type="arabicPeriod"/>
            </a:pPr>
            <a:endParaRPr lang="fr-FR" sz="1600" b="1" dirty="0">
              <a:solidFill>
                <a:schemeClr val="bg1"/>
              </a:solidFill>
              <a:latin typeface="+mj-lt"/>
            </a:endParaRPr>
          </a:p>
        </p:txBody>
      </p:sp>
      <p:sp>
        <p:nvSpPr>
          <p:cNvPr id="6" name="Rectangle 5"/>
          <p:cNvSpPr/>
          <p:nvPr>
            <p:custDataLst>
              <p:tags r:id="rId2"/>
            </p:custDataLst>
          </p:nvPr>
        </p:nvSpPr>
        <p:spPr>
          <a:xfrm>
            <a:off x="711512" y="402943"/>
            <a:ext cx="8380520" cy="2492990"/>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2000" u="sng" dirty="0">
              <a:solidFill>
                <a:srgbClr val="24638F"/>
              </a:solidFill>
            </a:endParaRPr>
          </a:p>
          <a:p>
            <a:pPr marL="800100" lvl="1" indent="-342900">
              <a:spcAft>
                <a:spcPts val="0"/>
              </a:spcAft>
              <a:buFont typeface="Wingdings" panose="05000000000000000000" pitchFamily="2" charset="2"/>
              <a:buChar char="§"/>
            </a:pPr>
            <a:endParaRPr lang="fr-FR" sz="1600" dirty="0">
              <a:solidFill>
                <a:srgbClr val="24638F"/>
              </a:solidFill>
            </a:endParaRPr>
          </a:p>
          <a:p>
            <a:pPr lvl="1">
              <a:spcAft>
                <a:spcPts val="0"/>
              </a:spcAft>
            </a:pPr>
            <a:endParaRPr lang="fr-FR" sz="2000" b="1" u="sng" dirty="0">
              <a:solidFill>
                <a:srgbClr val="24638F"/>
              </a:solidFill>
            </a:endParaRPr>
          </a:p>
          <a:p>
            <a:pPr marL="0" lvl="1">
              <a:spcAft>
                <a:spcPts val="0"/>
              </a:spcAft>
            </a:pPr>
            <a:endParaRPr lang="fr-FR" sz="2000" b="1" dirty="0">
              <a:solidFill>
                <a:srgbClr val="24638F"/>
              </a:solidFill>
            </a:endParaRPr>
          </a:p>
          <a:p>
            <a:pPr marL="342900" lvl="0" indent="-342900">
              <a:spcAft>
                <a:spcPts val="0"/>
              </a:spcAft>
              <a:buFontTx/>
              <a:buChar char="-"/>
            </a:pPr>
            <a:endParaRPr lang="fr-FR" dirty="0">
              <a:solidFill>
                <a:schemeClr val="accent1">
                  <a:lumMod val="75000"/>
                </a:schemeClr>
              </a:solidFill>
            </a:endParaRPr>
          </a:p>
          <a:p>
            <a:pPr marL="342900" lvl="0" indent="-342900">
              <a:spcAft>
                <a:spcPts val="0"/>
              </a:spcAft>
              <a:buFontTx/>
              <a:buChar char="-"/>
            </a:pPr>
            <a:endParaRPr lang="fr-FR" dirty="0">
              <a:solidFill>
                <a:schemeClr val="accent1">
                  <a:lumMod val="75000"/>
                </a:schemeClr>
              </a:solidFill>
            </a:endParaRPr>
          </a:p>
          <a:p>
            <a:pPr lvl="0" algn="just">
              <a:spcAft>
                <a:spcPts val="0"/>
              </a:spcAft>
            </a:pPr>
            <a:endParaRPr lang="fr-FR" sz="2000" i="1" dirty="0">
              <a:solidFill>
                <a:srgbClr val="24638F"/>
              </a:solidFill>
            </a:endParaRPr>
          </a:p>
        </p:txBody>
      </p:sp>
      <p:pic>
        <p:nvPicPr>
          <p:cNvPr id="2" name="Image 1">
            <a:hlinkClick r:id="rId5"/>
            <a:extLst>
              <a:ext uri="{FF2B5EF4-FFF2-40B4-BE49-F238E27FC236}">
                <a16:creationId xmlns:a16="http://schemas.microsoft.com/office/drawing/2014/main" id="{695D0EFC-B41F-44E4-B7A2-A6BD486474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33008" y="2611253"/>
            <a:ext cx="4937760" cy="3222619"/>
          </a:xfrm>
          <a:prstGeom prst="rect">
            <a:avLst/>
          </a:prstGeom>
        </p:spPr>
      </p:pic>
      <p:sp>
        <p:nvSpPr>
          <p:cNvPr id="7" name="Légende : flèche vers le bas 6">
            <a:extLst>
              <a:ext uri="{FF2B5EF4-FFF2-40B4-BE49-F238E27FC236}">
                <a16:creationId xmlns:a16="http://schemas.microsoft.com/office/drawing/2014/main" id="{E7924288-C16F-4BBD-92D4-D6034C112F3D}"/>
              </a:ext>
            </a:extLst>
          </p:cNvPr>
          <p:cNvSpPr/>
          <p:nvPr/>
        </p:nvSpPr>
        <p:spPr>
          <a:xfrm>
            <a:off x="6045448" y="1201804"/>
            <a:ext cx="3046584" cy="1209606"/>
          </a:xfrm>
          <a:prstGeom prst="downArrowCallout">
            <a:avLst>
              <a:gd name="adj1" fmla="val 12658"/>
              <a:gd name="adj2" fmla="val 14517"/>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accent1">
                    <a:lumMod val="75000"/>
                  </a:schemeClr>
                </a:solidFill>
              </a:rPr>
              <a:t>Un espace membre dédié à TEDI (annuaire des acteurs, fiches projets, documents ressource)</a:t>
            </a:r>
          </a:p>
          <a:p>
            <a:pPr algn="ctr"/>
            <a:r>
              <a:rPr lang="fr-FR" sz="1200" b="1" i="1" dirty="0">
                <a:solidFill>
                  <a:schemeClr val="accent1">
                    <a:lumMod val="75000"/>
                  </a:schemeClr>
                </a:solidFill>
              </a:rPr>
              <a:t>Bientôt disponible</a:t>
            </a:r>
          </a:p>
        </p:txBody>
      </p:sp>
      <p:sp>
        <p:nvSpPr>
          <p:cNvPr id="8" name="Légende : flèche vers la droite 7">
            <a:extLst>
              <a:ext uri="{FF2B5EF4-FFF2-40B4-BE49-F238E27FC236}">
                <a16:creationId xmlns:a16="http://schemas.microsoft.com/office/drawing/2014/main" id="{615A65A4-4B8C-4433-8828-F8D71E6799B2}"/>
              </a:ext>
            </a:extLst>
          </p:cNvPr>
          <p:cNvSpPr/>
          <p:nvPr/>
        </p:nvSpPr>
        <p:spPr>
          <a:xfrm>
            <a:off x="857816" y="841781"/>
            <a:ext cx="1975192" cy="395935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accent1">
                    <a:lumMod val="75000"/>
                  </a:schemeClr>
                </a:solidFill>
              </a:rPr>
              <a:t>Le site internet du Pôle métropolitain</a:t>
            </a:r>
          </a:p>
          <a:p>
            <a:pPr algn="ctr"/>
            <a:endParaRPr lang="fr-FR" sz="1200" b="1" dirty="0">
              <a:solidFill>
                <a:schemeClr val="accent1">
                  <a:lumMod val="75000"/>
                </a:schemeClr>
              </a:solidFill>
            </a:endParaRPr>
          </a:p>
          <a:p>
            <a:pPr algn="ctr"/>
            <a:r>
              <a:rPr lang="fr-FR" sz="1200" b="1" dirty="0">
                <a:solidFill>
                  <a:schemeClr val="accent1">
                    <a:lumMod val="75000"/>
                  </a:schemeClr>
                </a:solidFill>
              </a:rPr>
              <a:t>Retrouvez-y     - le protocole d’accord</a:t>
            </a:r>
          </a:p>
          <a:p>
            <a:pPr algn="ctr"/>
            <a:r>
              <a:rPr lang="fr-FR" sz="1200" b="1" dirty="0">
                <a:solidFill>
                  <a:schemeClr val="accent1">
                    <a:lumMod val="75000"/>
                  </a:schemeClr>
                </a:solidFill>
              </a:rPr>
              <a:t>- la description du projet de plan d’actions </a:t>
            </a:r>
          </a:p>
        </p:txBody>
      </p:sp>
      <p:sp>
        <p:nvSpPr>
          <p:cNvPr id="9" name="Ellipse 8">
            <a:extLst>
              <a:ext uri="{FF2B5EF4-FFF2-40B4-BE49-F238E27FC236}">
                <a16:creationId xmlns:a16="http://schemas.microsoft.com/office/drawing/2014/main" id="{F852370D-8CAC-45A8-BD79-F0FE3AC3EE51}"/>
              </a:ext>
            </a:extLst>
          </p:cNvPr>
          <p:cNvSpPr/>
          <p:nvPr/>
        </p:nvSpPr>
        <p:spPr>
          <a:xfrm>
            <a:off x="6940296" y="2478024"/>
            <a:ext cx="804672" cy="417909"/>
          </a:xfrm>
          <a:prstGeom prst="ellipse">
            <a:avLst/>
          </a:prstGeom>
          <a:noFill/>
          <a:ln w="190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D91113C4-94C8-43E8-8B78-77B3E8C1A580}"/>
              </a:ext>
            </a:extLst>
          </p:cNvPr>
          <p:cNvSpPr/>
          <p:nvPr>
            <p:custDataLst>
              <p:tags r:id="rId3"/>
            </p:custDataLst>
          </p:nvPr>
        </p:nvSpPr>
        <p:spPr>
          <a:xfrm>
            <a:off x="711512" y="622284"/>
            <a:ext cx="8380520" cy="10556736"/>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r>
              <a:rPr lang="fr-FR" sz="1600" dirty="0">
                <a:solidFill>
                  <a:schemeClr val="tx1">
                    <a:lumMod val="75000"/>
                    <a:lumOff val="25000"/>
                  </a:schemeClr>
                </a:solidFill>
              </a:rPr>
              <a:t>	          Le site internet du Pôle métropolitain</a:t>
            </a:r>
          </a:p>
          <a:p>
            <a:pPr lvl="0">
              <a:spcAft>
                <a:spcPts val="0"/>
              </a:spcAft>
            </a:pPr>
            <a:r>
              <a:rPr lang="fr-FR" sz="1600" dirty="0">
                <a:solidFill>
                  <a:schemeClr val="tx1">
                    <a:lumMod val="75000"/>
                    <a:lumOff val="25000"/>
                  </a:schemeClr>
                </a:solidFill>
              </a:rPr>
              <a:t>	          a été mis en ligne fin janvier 2020. </a:t>
            </a:r>
          </a:p>
          <a:p>
            <a:pPr lvl="0">
              <a:spcAft>
                <a:spcPts val="0"/>
              </a:spcAft>
            </a:pPr>
            <a:r>
              <a:rPr lang="fr-FR" sz="1600" dirty="0">
                <a:solidFill>
                  <a:schemeClr val="tx1">
                    <a:lumMod val="75000"/>
                    <a:lumOff val="25000"/>
                  </a:schemeClr>
                </a:solidFill>
              </a:rPr>
              <a:t>	          Les pages dédiées seront régulièrement </a:t>
            </a:r>
          </a:p>
          <a:p>
            <a:pPr lvl="0">
              <a:spcAft>
                <a:spcPts val="0"/>
              </a:spcAft>
            </a:pPr>
            <a:r>
              <a:rPr lang="fr-FR" sz="1600" dirty="0">
                <a:solidFill>
                  <a:schemeClr val="tx1">
                    <a:lumMod val="75000"/>
                    <a:lumOff val="25000"/>
                  </a:schemeClr>
                </a:solidFill>
              </a:rPr>
              <a:t>	          mises à jour. </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lgn="ctr">
              <a:spcAft>
                <a:spcPts val="0"/>
              </a:spcAft>
            </a:pPr>
            <a:r>
              <a:rPr lang="fr-FR" sz="1600" dirty="0">
                <a:solidFill>
                  <a:schemeClr val="tx1">
                    <a:lumMod val="75000"/>
                    <a:lumOff val="25000"/>
                  </a:schemeClr>
                </a:solidFill>
                <a:hlinkClick r:id="rId7"/>
              </a:rPr>
              <a:t>https://pm-nordfranchecomte.eu/</a:t>
            </a:r>
            <a:r>
              <a:rPr lang="fr-FR" sz="1600" dirty="0">
                <a:solidFill>
                  <a:schemeClr val="tx1">
                    <a:lumMod val="75000"/>
                    <a:lumOff val="25000"/>
                  </a:schemeClr>
                </a:solidFill>
              </a:rPr>
              <a:t> </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p:txBody>
      </p:sp>
    </p:spTree>
    <p:extLst>
      <p:ext uri="{BB962C8B-B14F-4D97-AF65-F5344CB8AC3E}">
        <p14:creationId xmlns:p14="http://schemas.microsoft.com/office/powerpoint/2010/main" val="21342420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11512" y="402943"/>
            <a:ext cx="8380520" cy="5509200"/>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2000" u="sng" dirty="0">
              <a:solidFill>
                <a:srgbClr val="24638F"/>
              </a:solidFill>
            </a:endParaRPr>
          </a:p>
          <a:p>
            <a:pPr lvl="0">
              <a:spcAft>
                <a:spcPts val="0"/>
              </a:spcAft>
            </a:pPr>
            <a:r>
              <a:rPr lang="fr-FR" sz="1600" dirty="0">
                <a:solidFill>
                  <a:schemeClr val="tx1">
                    <a:lumMod val="75000"/>
                    <a:lumOff val="25000"/>
                  </a:schemeClr>
                </a:solidFill>
              </a:rPr>
              <a:t>Tout cela étant dit, rentrons maintenant dans le détail de la mise en œuvre de TEDI NFC. Pour impulser les appuis techniques et financiers, </a:t>
            </a:r>
            <a:r>
              <a:rPr lang="fr-FR" sz="1600" dirty="0">
                <a:solidFill>
                  <a:schemeClr val="tx1">
                    <a:lumMod val="75000"/>
                    <a:lumOff val="25000"/>
                  </a:schemeClr>
                </a:solidFill>
                <a:hlinkClick r:id="rId4"/>
              </a:rPr>
              <a:t>l’Agence Nationale de la Cohésion des Territoire</a:t>
            </a:r>
            <a:r>
              <a:rPr lang="fr-FR" sz="1600" dirty="0">
                <a:solidFill>
                  <a:schemeClr val="tx1">
                    <a:lumMod val="75000"/>
                    <a:lumOff val="25000"/>
                  </a:schemeClr>
                </a:solidFill>
              </a:rPr>
              <a:t>s propose un guide méthodologique qui recense 32 fiches opérationnelles et qui mobilise 20 opérateurs nationaux. 			</a:t>
            </a: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				</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b="1" u="sng" dirty="0">
              <a:solidFill>
                <a:schemeClr val="tx1">
                  <a:lumMod val="75000"/>
                  <a:lumOff val="25000"/>
                </a:schemeClr>
              </a:solidFill>
            </a:endParaRPr>
          </a:p>
          <a:p>
            <a:pPr lvl="0">
              <a:spcAft>
                <a:spcPts val="0"/>
              </a:spcAft>
            </a:pPr>
            <a:endParaRPr lang="fr-FR" sz="1600" b="1" u="sng" dirty="0">
              <a:solidFill>
                <a:schemeClr val="tx1">
                  <a:lumMod val="75000"/>
                  <a:lumOff val="25000"/>
                </a:schemeClr>
              </a:solidFill>
            </a:endParaRPr>
          </a:p>
          <a:p>
            <a:pPr lvl="0">
              <a:spcAft>
                <a:spcPts val="0"/>
              </a:spcAft>
            </a:pPr>
            <a:endParaRPr lang="fr-FR" sz="1600" b="1" u="sng" dirty="0">
              <a:solidFill>
                <a:schemeClr val="tx1">
                  <a:lumMod val="75000"/>
                  <a:lumOff val="25000"/>
                </a:schemeClr>
              </a:solidFill>
            </a:endParaRPr>
          </a:p>
          <a:p>
            <a:pPr lvl="0">
              <a:spcAft>
                <a:spcPts val="0"/>
              </a:spcAft>
            </a:pPr>
            <a:endParaRPr lang="fr-FR" sz="1600" b="1" u="sng" dirty="0">
              <a:solidFill>
                <a:schemeClr val="tx1">
                  <a:lumMod val="75000"/>
                  <a:lumOff val="25000"/>
                </a:schemeClr>
              </a:solidFill>
            </a:endParaRPr>
          </a:p>
          <a:p>
            <a:pPr lvl="0">
              <a:spcAft>
                <a:spcPts val="0"/>
              </a:spcAft>
            </a:pPr>
            <a:endParaRPr lang="fr-FR" sz="1600" b="1" u="sng" dirty="0">
              <a:solidFill>
                <a:schemeClr val="tx1">
                  <a:lumMod val="75000"/>
                  <a:lumOff val="25000"/>
                </a:schemeClr>
              </a:solidFill>
            </a:endParaRPr>
          </a:p>
          <a:p>
            <a:pPr lvl="0">
              <a:spcAft>
                <a:spcPts val="0"/>
              </a:spcAft>
            </a:pPr>
            <a:endParaRPr lang="fr-FR" sz="1600" b="1" u="sng" dirty="0">
              <a:solidFill>
                <a:schemeClr val="tx1">
                  <a:lumMod val="75000"/>
                  <a:lumOff val="25000"/>
                </a:schemeClr>
              </a:solidFill>
            </a:endParaRPr>
          </a:p>
          <a:p>
            <a:pPr lvl="0" algn="just">
              <a:spcAft>
                <a:spcPts val="0"/>
              </a:spcAft>
            </a:pPr>
            <a:endParaRPr lang="fr-FR" sz="2000" i="1" dirty="0">
              <a:solidFill>
                <a:srgbClr val="24638F"/>
              </a:solidFill>
            </a:endParaRPr>
          </a:p>
        </p:txBody>
      </p:sp>
      <p:sp>
        <p:nvSpPr>
          <p:cNvPr id="5" name="Rectangle 4">
            <a:extLst>
              <a:ext uri="{FF2B5EF4-FFF2-40B4-BE49-F238E27FC236}">
                <a16:creationId xmlns:a16="http://schemas.microsoft.com/office/drawing/2014/main" id="{009C3051-0A31-495D-92E2-B2FEE1070641}"/>
              </a:ext>
            </a:extLst>
          </p:cNvPr>
          <p:cNvSpPr/>
          <p:nvPr>
            <p:custDataLst>
              <p:tags r:id="rId2"/>
            </p:custDataLst>
          </p:nvPr>
        </p:nvSpPr>
        <p:spPr>
          <a:xfrm>
            <a:off x="653146"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Quels sont les outils à disposition de TEDI NFC?</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2" name="Image 1">
            <a:hlinkClick r:id="rId5"/>
            <a:extLst>
              <a:ext uri="{FF2B5EF4-FFF2-40B4-BE49-F238E27FC236}">
                <a16:creationId xmlns:a16="http://schemas.microsoft.com/office/drawing/2014/main" id="{453F6CE2-A753-430C-94C7-B26CE5F646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197" y="2252389"/>
            <a:ext cx="2350868" cy="2920167"/>
          </a:xfrm>
          <a:prstGeom prst="rect">
            <a:avLst/>
          </a:prstGeom>
          <a:ln w="19050">
            <a:solidFill>
              <a:schemeClr val="accent1">
                <a:lumMod val="75000"/>
              </a:schemeClr>
            </a:solidFill>
          </a:ln>
        </p:spPr>
      </p:pic>
      <p:sp>
        <p:nvSpPr>
          <p:cNvPr id="7" name="ZoneTexte 6">
            <a:extLst>
              <a:ext uri="{FF2B5EF4-FFF2-40B4-BE49-F238E27FC236}">
                <a16:creationId xmlns:a16="http://schemas.microsoft.com/office/drawing/2014/main" id="{FE88F621-4FE5-470A-BB32-B6509A039F07}"/>
              </a:ext>
            </a:extLst>
          </p:cNvPr>
          <p:cNvSpPr txBox="1"/>
          <p:nvPr/>
        </p:nvSpPr>
        <p:spPr>
          <a:xfrm>
            <a:off x="886197" y="4337942"/>
            <a:ext cx="1959971" cy="830997"/>
          </a:xfrm>
          <a:prstGeom prst="rect">
            <a:avLst/>
          </a:prstGeom>
          <a:noFill/>
        </p:spPr>
        <p:txBody>
          <a:bodyPr wrap="square" rtlCol="0">
            <a:spAutoFit/>
          </a:bodyPr>
          <a:lstStyle/>
          <a:p>
            <a:r>
              <a:rPr lang="fr-FR" sz="1600" b="1" dirty="0">
                <a:solidFill>
                  <a:schemeClr val="accent6">
                    <a:lumMod val="75000"/>
                  </a:schemeClr>
                </a:solidFill>
              </a:rPr>
              <a:t>Cliquer sur l’image pour consulter le guide</a:t>
            </a:r>
          </a:p>
        </p:txBody>
      </p:sp>
      <p:pic>
        <p:nvPicPr>
          <p:cNvPr id="3" name="Image 2">
            <a:hlinkClick r:id="rId7"/>
            <a:extLst>
              <a:ext uri="{FF2B5EF4-FFF2-40B4-BE49-F238E27FC236}">
                <a16:creationId xmlns:a16="http://schemas.microsoft.com/office/drawing/2014/main" id="{AFD8016F-CDE9-467E-BFF7-AA75E82C859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95074" y="2252389"/>
            <a:ext cx="2222498" cy="2920167"/>
          </a:xfrm>
          <a:prstGeom prst="rect">
            <a:avLst/>
          </a:prstGeom>
          <a:ln w="28575">
            <a:solidFill>
              <a:srgbClr val="FFC000"/>
            </a:solidFill>
          </a:ln>
        </p:spPr>
      </p:pic>
      <p:pic>
        <p:nvPicPr>
          <p:cNvPr id="4" name="Image 3">
            <a:extLst>
              <a:ext uri="{FF2B5EF4-FFF2-40B4-BE49-F238E27FC236}">
                <a16:creationId xmlns:a16="http://schemas.microsoft.com/office/drawing/2014/main" id="{2B58FDED-C50F-4C97-BD54-D7F65088341D}"/>
              </a:ext>
            </a:extLst>
          </p:cNvPr>
          <p:cNvPicPr>
            <a:picLocks noChangeAspect="1"/>
          </p:cNvPicPr>
          <p:nvPr/>
        </p:nvPicPr>
        <p:blipFill>
          <a:blip r:embed="rId9"/>
          <a:stretch>
            <a:fillRect/>
          </a:stretch>
        </p:blipFill>
        <p:spPr>
          <a:xfrm>
            <a:off x="3595074" y="4337942"/>
            <a:ext cx="1993565" cy="920576"/>
          </a:xfrm>
          <a:prstGeom prst="rect">
            <a:avLst/>
          </a:prstGeom>
        </p:spPr>
      </p:pic>
      <p:sp>
        <p:nvSpPr>
          <p:cNvPr id="8" name="ZoneTexte 7"/>
          <p:cNvSpPr txBox="1"/>
          <p:nvPr/>
        </p:nvSpPr>
        <p:spPr>
          <a:xfrm>
            <a:off x="6164754" y="2558310"/>
            <a:ext cx="2767914" cy="1815882"/>
          </a:xfrm>
          <a:prstGeom prst="rect">
            <a:avLst/>
          </a:prstGeom>
          <a:noFill/>
        </p:spPr>
        <p:txBody>
          <a:bodyPr wrap="square" rtlCol="0">
            <a:spAutoFit/>
          </a:bodyPr>
          <a:lstStyle/>
          <a:p>
            <a:pPr lvl="0"/>
            <a:r>
              <a:rPr lang="fr-FR" sz="1600" dirty="0">
                <a:solidFill>
                  <a:schemeClr val="tx1">
                    <a:lumMod val="75000"/>
                    <a:lumOff val="25000"/>
                  </a:schemeClr>
                </a:solidFill>
              </a:rPr>
              <a:t>Dans la suite de cette présentation, je reprends un certain nombre d’accompagnements proposés au niveau national pour lesquels je précise leur déclinaison régionale. </a:t>
            </a:r>
            <a:endParaRPr lang="fr-FR" sz="1600" dirty="0"/>
          </a:p>
        </p:txBody>
      </p:sp>
      <p:sp>
        <p:nvSpPr>
          <p:cNvPr id="9" name="Ellipse 8">
            <a:extLst>
              <a:ext uri="{FF2B5EF4-FFF2-40B4-BE49-F238E27FC236}">
                <a16:creationId xmlns:a16="http://schemas.microsoft.com/office/drawing/2014/main" id="{FB10B039-7167-49E0-9FFF-41C46188D455}"/>
              </a:ext>
            </a:extLst>
          </p:cNvPr>
          <p:cNvSpPr/>
          <p:nvPr/>
        </p:nvSpPr>
        <p:spPr>
          <a:xfrm>
            <a:off x="6238452" y="5493123"/>
            <a:ext cx="621792" cy="631073"/>
          </a:xfrm>
          <a:prstGeom prst="ellipse">
            <a:avLst/>
          </a:prstGeom>
          <a:solidFill>
            <a:srgbClr val="996633"/>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600" b="1" dirty="0">
                <a:solidFill>
                  <a:schemeClr val="tx1"/>
                </a:solidFill>
              </a:rPr>
              <a:t>16</a:t>
            </a:r>
          </a:p>
        </p:txBody>
      </p:sp>
      <p:sp>
        <p:nvSpPr>
          <p:cNvPr id="10" name="Ellipse 9">
            <a:extLst>
              <a:ext uri="{FF2B5EF4-FFF2-40B4-BE49-F238E27FC236}">
                <a16:creationId xmlns:a16="http://schemas.microsoft.com/office/drawing/2014/main" id="{8D9483DE-C7F9-48CB-A065-D1FC0B203982}"/>
              </a:ext>
            </a:extLst>
          </p:cNvPr>
          <p:cNvSpPr/>
          <p:nvPr/>
        </p:nvSpPr>
        <p:spPr>
          <a:xfrm>
            <a:off x="7191900" y="5493122"/>
            <a:ext cx="621792" cy="6310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23</a:t>
            </a:r>
          </a:p>
        </p:txBody>
      </p:sp>
      <p:sp>
        <p:nvSpPr>
          <p:cNvPr id="11" name="Ellipse 10">
            <a:extLst>
              <a:ext uri="{FF2B5EF4-FFF2-40B4-BE49-F238E27FC236}">
                <a16:creationId xmlns:a16="http://schemas.microsoft.com/office/drawing/2014/main" id="{CE487834-93FB-4D63-A9F9-E41AEE083AB6}"/>
              </a:ext>
            </a:extLst>
          </p:cNvPr>
          <p:cNvSpPr/>
          <p:nvPr/>
        </p:nvSpPr>
        <p:spPr>
          <a:xfrm>
            <a:off x="8145387" y="5493122"/>
            <a:ext cx="643221" cy="631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4</a:t>
            </a:r>
          </a:p>
        </p:txBody>
      </p:sp>
      <p:sp>
        <p:nvSpPr>
          <p:cNvPr id="12" name="ZoneTexte 11"/>
          <p:cNvSpPr txBox="1"/>
          <p:nvPr/>
        </p:nvSpPr>
        <p:spPr>
          <a:xfrm>
            <a:off x="886197" y="5311978"/>
            <a:ext cx="5103341" cy="1107996"/>
          </a:xfrm>
          <a:prstGeom prst="rect">
            <a:avLst/>
          </a:prstGeom>
          <a:noFill/>
        </p:spPr>
        <p:txBody>
          <a:bodyPr wrap="square" rtlCol="0">
            <a:spAutoFit/>
          </a:bodyPr>
          <a:lstStyle/>
          <a:p>
            <a:pPr lvl="0"/>
            <a:r>
              <a:rPr lang="fr-FR" sz="1600" dirty="0">
                <a:solidFill>
                  <a:schemeClr val="tx1">
                    <a:lumMod val="75000"/>
                    <a:lumOff val="25000"/>
                  </a:schemeClr>
                </a:solidFill>
              </a:rPr>
              <a:t>Les pastilles de couleurs indiquent le numéro de l’accompagnement dans le guide méthodologique national.</a:t>
            </a:r>
          </a:p>
          <a:p>
            <a:endParaRPr lang="fr-FR" dirty="0"/>
          </a:p>
        </p:txBody>
      </p:sp>
    </p:spTree>
    <p:extLst>
      <p:ext uri="{BB962C8B-B14F-4D97-AF65-F5344CB8AC3E}">
        <p14:creationId xmlns:p14="http://schemas.microsoft.com/office/powerpoint/2010/main" val="3235008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11512" y="402943"/>
            <a:ext cx="8380520" cy="1077218"/>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2000" u="sng" dirty="0">
              <a:solidFill>
                <a:srgbClr val="24638F"/>
              </a:solidFill>
            </a:endParaRPr>
          </a:p>
          <a:p>
            <a:pPr lvl="0" algn="just">
              <a:spcAft>
                <a:spcPts val="0"/>
              </a:spcAft>
            </a:pPr>
            <a:endParaRPr lang="fr-FR" sz="2000" i="1" dirty="0">
              <a:solidFill>
                <a:srgbClr val="24638F"/>
              </a:solidFill>
            </a:endParaRPr>
          </a:p>
        </p:txBody>
      </p:sp>
      <p:sp>
        <p:nvSpPr>
          <p:cNvPr id="4" name="Rectangle 3">
            <a:extLst>
              <a:ext uri="{FF2B5EF4-FFF2-40B4-BE49-F238E27FC236}">
                <a16:creationId xmlns:a16="http://schemas.microsoft.com/office/drawing/2014/main" id="{9CB21C6D-DCD0-4857-9331-120B3C848AB6}"/>
              </a:ext>
            </a:extLst>
          </p:cNvPr>
          <p:cNvSpPr/>
          <p:nvPr>
            <p:custDataLst>
              <p:tags r:id="rId2"/>
            </p:custDataLst>
          </p:nvPr>
        </p:nvSpPr>
        <p:spPr>
          <a:xfrm>
            <a:off x="625714"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Montée en compétence et évolution des process de recrutement</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3" name="Image 2">
            <a:extLst>
              <a:ext uri="{FF2B5EF4-FFF2-40B4-BE49-F238E27FC236}">
                <a16:creationId xmlns:a16="http://schemas.microsoft.com/office/drawing/2014/main" id="{B9400C5D-9F93-4921-A401-5FC02622BE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3445" y="3456347"/>
            <a:ext cx="3831336" cy="2554224"/>
          </a:xfrm>
          <a:prstGeom prst="rect">
            <a:avLst/>
          </a:prstGeom>
          <a:ln>
            <a:noFill/>
          </a:ln>
          <a:effectLst>
            <a:outerShdw blurRad="190500" algn="tl" rotWithShape="0">
              <a:srgbClr val="000000">
                <a:alpha val="70000"/>
              </a:srgbClr>
            </a:outerShdw>
          </a:effectLst>
        </p:spPr>
      </p:pic>
      <p:pic>
        <p:nvPicPr>
          <p:cNvPr id="8" name="Image 7">
            <a:extLst>
              <a:ext uri="{FF2B5EF4-FFF2-40B4-BE49-F238E27FC236}">
                <a16:creationId xmlns:a16="http://schemas.microsoft.com/office/drawing/2014/main" id="{A898A2C9-B1AF-4A31-AF2E-63758EC915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824" y="2514007"/>
            <a:ext cx="4128868" cy="2981960"/>
          </a:xfrm>
          <a:prstGeom prst="rect">
            <a:avLst/>
          </a:prstGeom>
          <a:ln>
            <a:noFill/>
          </a:ln>
          <a:effectLst>
            <a:outerShdw blurRad="190500" algn="tl" rotWithShape="0">
              <a:srgbClr val="000000">
                <a:alpha val="70000"/>
              </a:srgbClr>
            </a:outerShdw>
          </a:effectLst>
        </p:spPr>
      </p:pic>
      <p:pic>
        <p:nvPicPr>
          <p:cNvPr id="10" name="Image 9">
            <a:extLst>
              <a:ext uri="{FF2B5EF4-FFF2-40B4-BE49-F238E27FC236}">
                <a16:creationId xmlns:a16="http://schemas.microsoft.com/office/drawing/2014/main" id="{DC84FAFC-60D7-4E49-AC89-82064A124B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66525">
            <a:off x="4590857" y="868367"/>
            <a:ext cx="3959352" cy="2643162"/>
          </a:xfrm>
          <a:prstGeom prst="rect">
            <a:avLst/>
          </a:prstGeom>
          <a:ln>
            <a:noFill/>
          </a:ln>
          <a:effectLst>
            <a:outerShdw blurRad="190500" algn="tl" rotWithShape="0">
              <a:srgbClr val="000000">
                <a:alpha val="70000"/>
              </a:srgbClr>
            </a:outerShdw>
          </a:effectLst>
        </p:spPr>
      </p:pic>
      <p:pic>
        <p:nvPicPr>
          <p:cNvPr id="12" name="Image 11">
            <a:extLst>
              <a:ext uri="{FF2B5EF4-FFF2-40B4-BE49-F238E27FC236}">
                <a16:creationId xmlns:a16="http://schemas.microsoft.com/office/drawing/2014/main" id="{89FF5CC4-8AAA-4829-B1E5-6B076C3189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570033">
            <a:off x="1031606" y="1072806"/>
            <a:ext cx="3724504" cy="1061484"/>
          </a:xfrm>
          <a:prstGeom prst="rect">
            <a:avLst/>
          </a:prstGeom>
          <a:ln>
            <a:noFill/>
          </a:ln>
          <a:effectLst>
            <a:outerShdw blurRad="190500" algn="tl" rotWithShape="0">
              <a:srgbClr val="000000">
                <a:alpha val="70000"/>
              </a:srgbClr>
            </a:outerShdw>
          </a:effectLst>
        </p:spPr>
      </p:pic>
      <p:pic>
        <p:nvPicPr>
          <p:cNvPr id="14" name="Image 13">
            <a:extLst>
              <a:ext uri="{FF2B5EF4-FFF2-40B4-BE49-F238E27FC236}">
                <a16:creationId xmlns:a16="http://schemas.microsoft.com/office/drawing/2014/main" id="{8E2A2ED9-8F5B-4F8A-BA3D-6E71089C026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778634" y="5247741"/>
            <a:ext cx="3491243" cy="15256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8357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4" y="299240"/>
            <a:ext cx="8256233" cy="6740307"/>
          </a:xfrm>
          <a:prstGeom prst="rect">
            <a:avLst/>
          </a:prstGeom>
        </p:spPr>
        <p:txBody>
          <a:bodyPr wrap="square">
            <a:spAutoFit/>
          </a:bodyPr>
          <a:lstStyle/>
          <a:p>
            <a:pPr lvl="0" algn="ctr">
              <a:spcAft>
                <a:spcPts val="0"/>
              </a:spcAft>
            </a:pPr>
            <a:endParaRPr lang="fr-FR" sz="2400" dirty="0">
              <a:solidFill>
                <a:srgbClr val="24638F"/>
              </a:solidFill>
            </a:endParaRPr>
          </a:p>
          <a:p>
            <a:pPr lvl="0" algn="just">
              <a:spcBef>
                <a:spcPts val="0"/>
              </a:spcBef>
              <a:spcAft>
                <a:spcPts val="0"/>
              </a:spcAft>
            </a:pPr>
            <a:r>
              <a:rPr lang="fr-FR" sz="1600" dirty="0">
                <a:solidFill>
                  <a:schemeClr val="tx1">
                    <a:lumMod val="75000"/>
                    <a:lumOff val="25000"/>
                  </a:schemeClr>
                </a:solidFill>
              </a:rPr>
              <a:t> </a:t>
            </a:r>
          </a:p>
          <a:p>
            <a:pPr lvl="0" algn="just">
              <a:spcBef>
                <a:spcPts val="0"/>
              </a:spcBef>
              <a:spcAft>
                <a:spcPts val="0"/>
              </a:spcAft>
            </a:pPr>
            <a:endParaRPr lang="fr-FR" sz="1600" dirty="0">
              <a:solidFill>
                <a:schemeClr val="tx1">
                  <a:lumMod val="75000"/>
                  <a:lumOff val="25000"/>
                </a:schemeClr>
              </a:solidFill>
            </a:endParaRPr>
          </a:p>
          <a:p>
            <a:pPr lvl="0" algn="just">
              <a:spcBef>
                <a:spcPts val="0"/>
              </a:spcBef>
              <a:spcAft>
                <a:spcPts val="0"/>
              </a:spcAft>
            </a:pPr>
            <a:endParaRPr lang="fr-FR" sz="1600" dirty="0">
              <a:solidFill>
                <a:schemeClr val="tx1">
                  <a:lumMod val="75000"/>
                  <a:lumOff val="25000"/>
                </a:schemeClr>
              </a:solidFill>
            </a:endParaRPr>
          </a:p>
          <a:p>
            <a:pPr lvl="0" algn="just">
              <a:spcBef>
                <a:spcPts val="0"/>
              </a:spcBef>
              <a:spcAft>
                <a:spcPts val="0"/>
              </a:spcAft>
            </a:pPr>
            <a:endParaRPr lang="fr-FR" sz="1600" dirty="0">
              <a:solidFill>
                <a:schemeClr val="tx1">
                  <a:lumMod val="75000"/>
                  <a:lumOff val="25000"/>
                </a:schemeClr>
              </a:solidFill>
            </a:endParaRPr>
          </a:p>
          <a:p>
            <a:pPr lvl="0">
              <a:spcBef>
                <a:spcPts val="0"/>
              </a:spcBef>
              <a:spcAft>
                <a:spcPts val="0"/>
              </a:spcAft>
            </a:pPr>
            <a:r>
              <a:rPr lang="fr-FR" sz="1600" b="1" dirty="0">
                <a:solidFill>
                  <a:schemeClr val="tx1">
                    <a:lumMod val="75000"/>
                    <a:lumOff val="25000"/>
                  </a:schemeClr>
                </a:solidFill>
              </a:rPr>
              <a:t>Accompagnement à l’ingénierie de formation – volet formation (p.59)</a:t>
            </a:r>
          </a:p>
          <a:p>
            <a:pPr>
              <a:spcBef>
                <a:spcPts val="0"/>
              </a:spcBef>
              <a:spcAft>
                <a:spcPts val="0"/>
              </a:spcAft>
            </a:pPr>
            <a:r>
              <a:rPr lang="fr-FR" sz="1600" i="1" dirty="0">
                <a:solidFill>
                  <a:schemeClr val="tx1">
                    <a:lumMod val="75000"/>
                    <a:lumOff val="25000"/>
                  </a:schemeClr>
                </a:solidFill>
              </a:rPr>
              <a:t>A ce jour, cet accompagnement n’a pas été décliné en Région Bourgogne-Franche-Comté</a:t>
            </a:r>
          </a:p>
          <a:p>
            <a:pPr lvl="0">
              <a:spcBef>
                <a:spcPts val="0"/>
              </a:spcBef>
              <a:spcAft>
                <a:spcPts val="0"/>
              </a:spcAft>
            </a:pPr>
            <a:endParaRPr lang="fr-FR" sz="1600" b="1" i="1" dirty="0">
              <a:solidFill>
                <a:schemeClr val="tx1">
                  <a:lumMod val="75000"/>
                  <a:lumOff val="25000"/>
                </a:schemeClr>
              </a:solidFill>
            </a:endParaRPr>
          </a:p>
          <a:p>
            <a:pPr lvl="0">
              <a:spcBef>
                <a:spcPts val="0"/>
              </a:spcBef>
              <a:spcAft>
                <a:spcPts val="0"/>
              </a:spcAft>
            </a:pPr>
            <a:endParaRPr lang="fr-FR" sz="1600" i="1" dirty="0">
              <a:solidFill>
                <a:schemeClr val="tx1">
                  <a:lumMod val="75000"/>
                  <a:lumOff val="25000"/>
                </a:schemeClr>
              </a:solidFill>
            </a:endParaRPr>
          </a:p>
          <a:p>
            <a:pPr lvl="0">
              <a:spcBef>
                <a:spcPts val="0"/>
              </a:spcBef>
              <a:spcAft>
                <a:spcPts val="0"/>
              </a:spcAft>
            </a:pPr>
            <a:endParaRPr lang="fr-FR" sz="1600" i="1" dirty="0">
              <a:solidFill>
                <a:schemeClr val="tx1">
                  <a:lumMod val="75000"/>
                  <a:lumOff val="25000"/>
                </a:schemeClr>
              </a:solidFill>
            </a:endParaRPr>
          </a:p>
          <a:p>
            <a:pPr algn="just">
              <a:spcBef>
                <a:spcPts val="0"/>
              </a:spcBef>
              <a:spcAft>
                <a:spcPts val="0"/>
              </a:spcAft>
            </a:pPr>
            <a:r>
              <a:rPr lang="fr-FR" sz="1600" dirty="0">
                <a:solidFill>
                  <a:schemeClr val="tx1">
                    <a:lumMod val="75000"/>
                    <a:lumOff val="25000"/>
                  </a:schemeClr>
                </a:solidFill>
              </a:rPr>
              <a:t>La caisse des Dépôts propose cependant </a:t>
            </a:r>
            <a:r>
              <a:rPr lang="fr-FR" sz="1600" dirty="0">
                <a:solidFill>
                  <a:schemeClr val="tx1">
                    <a:lumMod val="75000"/>
                    <a:lumOff val="25000"/>
                  </a:schemeClr>
                </a:solidFill>
                <a:hlinkClick r:id="rId5"/>
              </a:rPr>
              <a:t>un AAP national Ingénierie de Formations Professionnelles et d'Offres d'Accompagnement Innovantes</a:t>
            </a:r>
            <a:r>
              <a:rPr lang="fr-FR" sz="1600" dirty="0">
                <a:solidFill>
                  <a:schemeClr val="tx1">
                    <a:lumMod val="75000"/>
                    <a:lumOff val="25000"/>
                  </a:schemeClr>
                </a:solidFill>
              </a:rPr>
              <a:t> doté de </a:t>
            </a:r>
            <a:r>
              <a:rPr lang="fr-FR" sz="1600" b="1" dirty="0">
                <a:solidFill>
                  <a:schemeClr val="tx1">
                    <a:lumMod val="75000"/>
                    <a:lumOff val="25000"/>
                  </a:schemeClr>
                </a:solidFill>
              </a:rPr>
              <a:t>30 M€ </a:t>
            </a:r>
            <a:r>
              <a:rPr lang="fr-FR" sz="1600" dirty="0">
                <a:solidFill>
                  <a:schemeClr val="tx1">
                    <a:lumMod val="75000"/>
                    <a:lumOff val="25000"/>
                  </a:schemeClr>
                </a:solidFill>
              </a:rPr>
              <a:t>est ouvert pendant une période d'un an à compter du 20 juin 2019 jusqu'au 19 juin 2020 et vise à co-financer des projets de formation ambitieux et innovants portés par des consortiums privés et publics. En finançant la création de formations innovantes, cette action du PIA répond à la problématique des emplois non pourvus ou en création, favorise la productivité grâce à une main d'œuvre qualifiée et participe à la mobilité et à la reconversion des salariés.</a:t>
            </a:r>
          </a:p>
          <a:p>
            <a:pPr lvl="0" algn="just">
              <a:spcBef>
                <a:spcPts val="0"/>
              </a:spcBef>
              <a:spcAft>
                <a:spcPts val="0"/>
              </a:spcAft>
            </a:pPr>
            <a:endParaRPr lang="fr-FR" sz="1600" b="1" dirty="0">
              <a:solidFill>
                <a:schemeClr val="tx1">
                  <a:lumMod val="75000"/>
                  <a:lumOff val="25000"/>
                </a:schemeClr>
              </a:solidFill>
            </a:endParaRPr>
          </a:p>
          <a:p>
            <a:pPr lvl="0" algn="just">
              <a:spcBef>
                <a:spcPts val="0"/>
              </a:spcBef>
              <a:spcAft>
                <a:spcPts val="0"/>
              </a:spcAft>
            </a:pPr>
            <a:r>
              <a:rPr lang="fr-FR" sz="1600" u="sng" dirty="0">
                <a:solidFill>
                  <a:schemeClr val="tx1">
                    <a:lumMod val="75000"/>
                    <a:lumOff val="25000"/>
                  </a:schemeClr>
                </a:solidFill>
              </a:rPr>
              <a:t>Contact </a:t>
            </a:r>
            <a:r>
              <a:rPr lang="fr-FR" sz="1600" dirty="0">
                <a:solidFill>
                  <a:schemeClr val="tx1">
                    <a:lumMod val="75000"/>
                    <a:lumOff val="25000"/>
                  </a:schemeClr>
                </a:solidFill>
              </a:rPr>
              <a:t>: </a:t>
            </a:r>
            <a:r>
              <a:rPr lang="de-DE" sz="1600" dirty="0">
                <a:solidFill>
                  <a:schemeClr val="tx1">
                    <a:lumMod val="75000"/>
                    <a:lumOff val="25000"/>
                  </a:schemeClr>
                </a:solidFill>
              </a:rPr>
              <a:t>Nathalie GLADOUX (nathalie.gladoux@caissedesdepots.fr)</a:t>
            </a:r>
            <a:endParaRPr lang="fr-FR" sz="1600" dirty="0">
              <a:solidFill>
                <a:schemeClr val="tx1">
                  <a:lumMod val="75000"/>
                  <a:lumOff val="25000"/>
                </a:schemeClr>
              </a:solidFill>
            </a:endParaRPr>
          </a:p>
          <a:p>
            <a:pPr lvl="0" algn="just">
              <a:spcBef>
                <a:spcPts val="0"/>
              </a:spcBef>
              <a:spcAft>
                <a:spcPts val="0"/>
              </a:spcAft>
            </a:pPr>
            <a:endParaRPr lang="fr-FR" sz="1600" b="1" dirty="0">
              <a:solidFill>
                <a:schemeClr val="tx1">
                  <a:lumMod val="75000"/>
                  <a:lumOff val="25000"/>
                </a:schemeClr>
              </a:solidFill>
            </a:endParaRPr>
          </a:p>
          <a:p>
            <a:pPr lvl="0" algn="just">
              <a:spcBef>
                <a:spcPts val="0"/>
              </a:spcBef>
              <a:spcAft>
                <a:spcPts val="0"/>
              </a:spcAft>
            </a:pPr>
            <a:endParaRPr lang="fr-FR" sz="1600"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rPr>
              <a:t> </a:t>
            </a:r>
          </a:p>
          <a:p>
            <a:pPr lvl="0"/>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sp>
        <p:nvSpPr>
          <p:cNvPr id="5" name="Rectangle 4">
            <a:extLst>
              <a:ext uri="{FF2B5EF4-FFF2-40B4-BE49-F238E27FC236}">
                <a16:creationId xmlns:a16="http://schemas.microsoft.com/office/drawing/2014/main" id="{CE3C2EFF-A46B-4BA5-8D6F-2AA5A53A1E01}"/>
              </a:ext>
            </a:extLst>
          </p:cNvPr>
          <p:cNvSpPr/>
          <p:nvPr>
            <p:custDataLst>
              <p:tags r:id="rId2"/>
            </p:custDataLst>
          </p:nvPr>
        </p:nvSpPr>
        <p:spPr>
          <a:xfrm>
            <a:off x="625714"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Montée en compétence et évolution des process de recrutement</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2" name="Image 1">
            <a:extLst>
              <a:ext uri="{FF2B5EF4-FFF2-40B4-BE49-F238E27FC236}">
                <a16:creationId xmlns:a16="http://schemas.microsoft.com/office/drawing/2014/main" id="{CC81E1CA-0180-4D12-8560-5E078BA83F05}"/>
              </a:ext>
            </a:extLst>
          </p:cNvPr>
          <p:cNvPicPr>
            <a:picLocks noChangeAspect="1"/>
          </p:cNvPicPr>
          <p:nvPr/>
        </p:nvPicPr>
        <p:blipFill>
          <a:blip r:embed="rId6"/>
          <a:stretch>
            <a:fillRect/>
          </a:stretch>
        </p:blipFill>
        <p:spPr>
          <a:xfrm>
            <a:off x="3697156" y="2474960"/>
            <a:ext cx="1566808" cy="353599"/>
          </a:xfrm>
          <a:prstGeom prst="rect">
            <a:avLst/>
          </a:prstGeom>
        </p:spPr>
      </p:pic>
      <p:pic>
        <p:nvPicPr>
          <p:cNvPr id="3" name="Image 2">
            <a:extLst>
              <a:ext uri="{FF2B5EF4-FFF2-40B4-BE49-F238E27FC236}">
                <a16:creationId xmlns:a16="http://schemas.microsoft.com/office/drawing/2014/main" id="{391C5809-F67D-413A-A858-36BE8A5C71C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28579" y="640080"/>
            <a:ext cx="986408" cy="938394"/>
          </a:xfrm>
          <a:prstGeom prst="rect">
            <a:avLst/>
          </a:prstGeom>
        </p:spPr>
      </p:pic>
      <p:sp>
        <p:nvSpPr>
          <p:cNvPr id="4" name="Ellipse 3">
            <a:extLst>
              <a:ext uri="{FF2B5EF4-FFF2-40B4-BE49-F238E27FC236}">
                <a16:creationId xmlns:a16="http://schemas.microsoft.com/office/drawing/2014/main" id="{FB10B039-7167-49E0-9FFF-41C46188D455}"/>
              </a:ext>
            </a:extLst>
          </p:cNvPr>
          <p:cNvSpPr/>
          <p:nvPr/>
        </p:nvSpPr>
        <p:spPr>
          <a:xfrm>
            <a:off x="3950208" y="793740"/>
            <a:ext cx="621792" cy="631073"/>
          </a:xfrm>
          <a:prstGeom prst="ellipse">
            <a:avLst/>
          </a:prstGeom>
          <a:solidFill>
            <a:srgbClr val="996633"/>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600" b="1" dirty="0">
                <a:solidFill>
                  <a:schemeClr val="tx1"/>
                </a:solidFill>
              </a:rPr>
              <a:t>16</a:t>
            </a:r>
          </a:p>
        </p:txBody>
      </p:sp>
    </p:spTree>
    <p:extLst>
      <p:ext uri="{BB962C8B-B14F-4D97-AF65-F5344CB8AC3E}">
        <p14:creationId xmlns:p14="http://schemas.microsoft.com/office/powerpoint/2010/main" val="26112041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40466" y="646712"/>
            <a:ext cx="8256233" cy="5109091"/>
          </a:xfrm>
          <a:prstGeom prst="rect">
            <a:avLst/>
          </a:prstGeom>
        </p:spPr>
        <p:txBody>
          <a:bodyPr wrap="square">
            <a:spAutoFit/>
          </a:bodyPr>
          <a:lstStyle/>
          <a:p>
            <a:pPr lvl="0" algn="ctr">
              <a:spcAft>
                <a:spcPts val="0"/>
              </a:spcAft>
            </a:pPr>
            <a:endParaRPr lang="fr-FR" sz="2400" dirty="0">
              <a:solidFill>
                <a:srgbClr val="24638F"/>
              </a:solidFill>
            </a:endParaRPr>
          </a:p>
          <a:p>
            <a:pPr lvl="0" algn="just">
              <a:spcBef>
                <a:spcPts val="0"/>
              </a:spcBef>
              <a:spcAft>
                <a:spcPts val="0"/>
              </a:spcAft>
            </a:pPr>
            <a:r>
              <a:rPr lang="fr-FR" sz="1600" dirty="0">
                <a:solidFill>
                  <a:schemeClr val="tx1">
                    <a:lumMod val="75000"/>
                    <a:lumOff val="25000"/>
                  </a:schemeClr>
                </a:solidFill>
              </a:rPr>
              <a:t> </a:t>
            </a:r>
          </a:p>
          <a:p>
            <a:pPr lvl="0" algn="just">
              <a:spcBef>
                <a:spcPts val="0"/>
              </a:spcBef>
              <a:spcAft>
                <a:spcPts val="0"/>
              </a:spcAft>
            </a:pPr>
            <a:endParaRPr lang="fr-FR" sz="1600" b="1" dirty="0">
              <a:solidFill>
                <a:schemeClr val="tx1">
                  <a:lumMod val="75000"/>
                  <a:lumOff val="25000"/>
                </a:schemeClr>
              </a:solidFill>
            </a:endParaRPr>
          </a:p>
          <a:p>
            <a:pPr algn="just">
              <a:spcBef>
                <a:spcPts val="0"/>
              </a:spcBef>
              <a:spcAft>
                <a:spcPts val="0"/>
              </a:spcAft>
            </a:pPr>
            <a:r>
              <a:rPr lang="fr-FR" sz="1600" b="1" dirty="0">
                <a:solidFill>
                  <a:schemeClr val="tx1">
                    <a:lumMod val="75000"/>
                    <a:lumOff val="25000"/>
                  </a:schemeClr>
                </a:solidFill>
              </a:rPr>
              <a:t>Entreprises, venez construire des parcours de formation et préparer les compétences dont vous avez besoin dans le CMQ (p.61)</a:t>
            </a:r>
          </a:p>
          <a:p>
            <a:pPr lvl="0" algn="just">
              <a:spcBef>
                <a:spcPts val="0"/>
              </a:spcBef>
              <a:spcAft>
                <a:spcPts val="0"/>
              </a:spcAft>
            </a:pPr>
            <a:endParaRPr lang="fr-FR" sz="1600" b="1"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hlinkClick r:id="rId5"/>
              </a:rPr>
              <a:t>Mobicampus, </a:t>
            </a:r>
            <a:r>
              <a:rPr lang="fr-FR" sz="1600" dirty="0">
                <a:solidFill>
                  <a:schemeClr val="tx1">
                    <a:lumMod val="75000"/>
                    <a:lumOff val="25000"/>
                  </a:schemeClr>
                </a:solidFill>
              </a:rPr>
              <a:t>le CMQ - filière Transport et Mobilités de demain - présent en Nord Franche-Comté et labellisé Campus d’Excellence (6/02/20) propose aux entreprises :</a:t>
            </a:r>
          </a:p>
          <a:p>
            <a:pPr lvl="0" algn="just">
              <a:spcBef>
                <a:spcPts val="0"/>
              </a:spcBef>
              <a:spcAft>
                <a:spcPts val="0"/>
              </a:spcAft>
            </a:pPr>
            <a:endParaRPr lang="fr-FR" sz="1600" dirty="0">
              <a:solidFill>
                <a:schemeClr val="tx1">
                  <a:lumMod val="75000"/>
                  <a:lumOff val="25000"/>
                </a:schemeClr>
              </a:solidFill>
            </a:endParaRPr>
          </a:p>
          <a:p>
            <a:pPr marL="285750" lvl="0" indent="-285750" algn="just">
              <a:spcBef>
                <a:spcPts val="0"/>
              </a:spcBef>
              <a:spcAft>
                <a:spcPts val="0"/>
              </a:spcAft>
              <a:buFont typeface="Arial" panose="020B0604020202020204" pitchFamily="34" charset="0"/>
              <a:buChar char="•"/>
            </a:pPr>
            <a:r>
              <a:rPr lang="fr-FR" sz="1600" dirty="0">
                <a:solidFill>
                  <a:schemeClr val="tx1">
                    <a:lumMod val="75000"/>
                    <a:lumOff val="25000"/>
                  </a:schemeClr>
                </a:solidFill>
              </a:rPr>
              <a:t>un point de contact unique dans un territoire via le CMQ</a:t>
            </a:r>
          </a:p>
          <a:p>
            <a:pPr marL="285750" lvl="0" indent="-285750" algn="just">
              <a:spcBef>
                <a:spcPts val="0"/>
              </a:spcBef>
              <a:spcAft>
                <a:spcPts val="0"/>
              </a:spcAft>
              <a:buFont typeface="Arial" panose="020B0604020202020204" pitchFamily="34" charset="0"/>
              <a:buChar char="•"/>
            </a:pPr>
            <a:r>
              <a:rPr lang="fr-FR" sz="1600" dirty="0">
                <a:solidFill>
                  <a:schemeClr val="tx1">
                    <a:lumMod val="75000"/>
                    <a:lumOff val="25000"/>
                  </a:schemeClr>
                </a:solidFill>
              </a:rPr>
              <a:t>une réponse sur mesure à travers la mobilisation de tout un écosystème et une ingénierie de parcours professionnalisé</a:t>
            </a:r>
          </a:p>
          <a:p>
            <a:pPr marL="285750" lvl="0" indent="-285750" algn="just">
              <a:spcBef>
                <a:spcPts val="0"/>
              </a:spcBef>
              <a:spcAft>
                <a:spcPts val="0"/>
              </a:spcAft>
              <a:buFont typeface="Arial" panose="020B0604020202020204" pitchFamily="34" charset="0"/>
              <a:buChar char="•"/>
            </a:pPr>
            <a:r>
              <a:rPr lang="fr-FR" sz="1600" dirty="0">
                <a:solidFill>
                  <a:schemeClr val="tx1">
                    <a:lumMod val="75000"/>
                    <a:lumOff val="25000"/>
                  </a:schemeClr>
                </a:solidFill>
              </a:rPr>
              <a:t>une implication de l’entreprise dans la conception de parcours de formation</a:t>
            </a:r>
          </a:p>
          <a:p>
            <a:pPr marL="285750" lvl="0" indent="-285750" algn="just">
              <a:spcBef>
                <a:spcPts val="0"/>
              </a:spcBef>
              <a:spcAft>
                <a:spcPts val="0"/>
              </a:spcAft>
              <a:buFont typeface="Arial" panose="020B0604020202020204" pitchFamily="34" charset="0"/>
              <a:buChar char="•"/>
            </a:pPr>
            <a:r>
              <a:rPr lang="fr-FR" sz="1600" dirty="0">
                <a:solidFill>
                  <a:schemeClr val="tx1">
                    <a:lumMod val="75000"/>
                    <a:lumOff val="25000"/>
                  </a:schemeClr>
                </a:solidFill>
              </a:rPr>
              <a:t>une attractivité pour la filière portée par des conditions de travail de qualité pour les élèves ; un focus permanent sur les métiers de demain</a:t>
            </a:r>
          </a:p>
          <a:p>
            <a:pPr lvl="0" algn="just">
              <a:spcBef>
                <a:spcPts val="0"/>
              </a:spcBef>
              <a:spcAft>
                <a:spcPts val="0"/>
              </a:spcAft>
            </a:pPr>
            <a:r>
              <a:rPr lang="fr-FR" sz="1600" dirty="0">
                <a:solidFill>
                  <a:schemeClr val="tx1">
                    <a:lumMod val="75000"/>
                    <a:lumOff val="25000"/>
                  </a:schemeClr>
                </a:solidFill>
              </a:rPr>
              <a:t> </a:t>
            </a:r>
          </a:p>
          <a:p>
            <a:pPr lvl="0"/>
            <a:r>
              <a:rPr lang="fr-FR" sz="1600" dirty="0">
                <a:solidFill>
                  <a:schemeClr val="tx1">
                    <a:lumMod val="75000"/>
                    <a:lumOff val="25000"/>
                  </a:schemeClr>
                </a:solidFill>
              </a:rPr>
              <a:t>Contact : Hervé Perrin, Directeur Opérationnel Mobicampus (herve.perrin@utbm.fr)</a:t>
            </a:r>
          </a:p>
          <a:p>
            <a:pPr lvl="0">
              <a:spcAft>
                <a:spcPts val="0"/>
              </a:spcAft>
            </a:pPr>
            <a:r>
              <a:rPr lang="fr-FR" sz="1400" i="1" dirty="0">
                <a:solidFill>
                  <a:schemeClr val="tx1">
                    <a:lumMod val="75000"/>
                    <a:lumOff val="25000"/>
                  </a:schemeClr>
                </a:solidFill>
              </a:rPr>
              <a:t>Retrouvez toutes les infos sur le site : </a:t>
            </a:r>
            <a:r>
              <a:rPr lang="fr-FR" sz="1400" i="1" dirty="0">
                <a:solidFill>
                  <a:schemeClr val="tx1">
                    <a:lumMod val="75000"/>
                    <a:lumOff val="25000"/>
                  </a:schemeClr>
                </a:solidFill>
                <a:hlinkClick r:id="rId6">
                  <a:extLst>
                    <a:ext uri="{A12FA001-AC4F-418D-AE19-62706E023703}">
                      <ahyp:hlinkClr xmlns:ahyp="http://schemas.microsoft.com/office/drawing/2018/hyperlinkcolor" val="tx"/>
                    </a:ext>
                  </a:extLst>
                </a:hlinkClick>
              </a:rPr>
              <a:t>www.mobicampus.net</a:t>
            </a:r>
            <a:r>
              <a:rPr lang="fr-FR" sz="1400" i="1" dirty="0">
                <a:solidFill>
                  <a:schemeClr val="tx1">
                    <a:lumMod val="75000"/>
                    <a:lumOff val="25000"/>
                  </a:schemeClr>
                </a:solidFill>
              </a:rPr>
              <a:t> et sur </a:t>
            </a:r>
            <a:r>
              <a:rPr lang="fr-FR" sz="1400" i="1" dirty="0">
                <a:solidFill>
                  <a:schemeClr val="tx1">
                    <a:lumMod val="75000"/>
                    <a:lumOff val="25000"/>
                  </a:schemeClr>
                </a:solidFill>
                <a:hlinkClick r:id="rId7">
                  <a:extLst>
                    <a:ext uri="{A12FA001-AC4F-418D-AE19-62706E023703}">
                      <ahyp:hlinkClr xmlns:ahyp="http://schemas.microsoft.com/office/drawing/2018/hyperlinkcolor" val="tx"/>
                    </a:ext>
                  </a:extLst>
                </a:hlinkClick>
              </a:rPr>
              <a:t>twitter.com/</a:t>
            </a:r>
            <a:r>
              <a:rPr lang="fr-FR" sz="1400" i="1" dirty="0" err="1">
                <a:solidFill>
                  <a:schemeClr val="tx1">
                    <a:lumMod val="75000"/>
                    <a:lumOff val="25000"/>
                  </a:schemeClr>
                </a:solidFill>
                <a:hlinkClick r:id="rId7">
                  <a:extLst>
                    <a:ext uri="{A12FA001-AC4F-418D-AE19-62706E023703}">
                      <ahyp:hlinkClr xmlns:ahyp="http://schemas.microsoft.com/office/drawing/2018/hyperlinkcolor" val="tx"/>
                    </a:ext>
                  </a:extLst>
                </a:hlinkClick>
              </a:rPr>
              <a:t>Mobi_campus</a:t>
            </a:r>
            <a:endParaRPr lang="fr-FR" sz="1400" i="1"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p:txBody>
      </p:sp>
      <p:pic>
        <p:nvPicPr>
          <p:cNvPr id="2" name="Image 1">
            <a:extLst>
              <a:ext uri="{FF2B5EF4-FFF2-40B4-BE49-F238E27FC236}">
                <a16:creationId xmlns:a16="http://schemas.microsoft.com/office/drawing/2014/main" id="{E86E6458-E8EB-4A4A-B76A-584DECC3F43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796936" y="546985"/>
            <a:ext cx="1097280" cy="823350"/>
          </a:xfrm>
          <a:prstGeom prst="rect">
            <a:avLst/>
          </a:prstGeom>
        </p:spPr>
      </p:pic>
      <p:sp>
        <p:nvSpPr>
          <p:cNvPr id="7" name="Rectangle 6">
            <a:extLst>
              <a:ext uri="{FF2B5EF4-FFF2-40B4-BE49-F238E27FC236}">
                <a16:creationId xmlns:a16="http://schemas.microsoft.com/office/drawing/2014/main" id="{66A123C4-59FA-47FF-BCCC-E5496ECCDCB8}"/>
              </a:ext>
            </a:extLst>
          </p:cNvPr>
          <p:cNvSpPr/>
          <p:nvPr>
            <p:custDataLst>
              <p:tags r:id="rId2"/>
            </p:custDataLst>
          </p:nvPr>
        </p:nvSpPr>
        <p:spPr>
          <a:xfrm>
            <a:off x="64008" y="0"/>
            <a:ext cx="9079992" cy="496996"/>
          </a:xfrm>
          <a:prstGeom prst="rect">
            <a:avLst/>
          </a:prstGeom>
          <a:noFill/>
        </p:spPr>
        <p:txBody>
          <a:bodyPr wrap="square">
            <a:spAutoFit/>
          </a:bodyPr>
          <a:lstStyle/>
          <a:p>
            <a:pPr algn="just">
              <a:lnSpc>
                <a:spcPct val="150000"/>
              </a:lnSpc>
              <a:spcAft>
                <a:spcPts val="0"/>
              </a:spcAft>
            </a:pPr>
            <a:r>
              <a:rPr lang="fr-FR" sz="2000" b="1" dirty="0">
                <a:solidFill>
                  <a:schemeClr val="bg1"/>
                </a:solidFill>
                <a:latin typeface="+mj-lt"/>
              </a:rPr>
              <a:t>        Montée en compétence et évolution des process de recrutement</a:t>
            </a:r>
            <a:endParaRPr lang="fr-FR" sz="2000" b="1" dirty="0">
              <a:solidFill>
                <a:schemeClr val="bg1"/>
              </a:solidFill>
            </a:endParaRPr>
          </a:p>
        </p:txBody>
      </p:sp>
      <p:sp>
        <p:nvSpPr>
          <p:cNvPr id="9" name="Ellipse 8">
            <a:extLst>
              <a:ext uri="{FF2B5EF4-FFF2-40B4-BE49-F238E27FC236}">
                <a16:creationId xmlns:a16="http://schemas.microsoft.com/office/drawing/2014/main" id="{28B71284-9A54-48B4-961B-83938D55D54F}"/>
              </a:ext>
            </a:extLst>
          </p:cNvPr>
          <p:cNvSpPr/>
          <p:nvPr/>
        </p:nvSpPr>
        <p:spPr>
          <a:xfrm>
            <a:off x="3950208" y="793740"/>
            <a:ext cx="621792" cy="631073"/>
          </a:xfrm>
          <a:prstGeom prst="ellipse">
            <a:avLst/>
          </a:prstGeom>
          <a:solidFill>
            <a:srgbClr val="996633"/>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600" b="1" dirty="0">
                <a:solidFill>
                  <a:schemeClr val="tx1"/>
                </a:solidFill>
              </a:rPr>
              <a:t>17</a:t>
            </a:r>
          </a:p>
        </p:txBody>
      </p:sp>
    </p:spTree>
    <p:extLst>
      <p:ext uri="{BB962C8B-B14F-4D97-AF65-F5344CB8AC3E}">
        <p14:creationId xmlns:p14="http://schemas.microsoft.com/office/powerpoint/2010/main" val="1338318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95235" y="958660"/>
            <a:ext cx="8256233" cy="5016758"/>
          </a:xfrm>
          <a:prstGeom prst="rect">
            <a:avLst/>
          </a:prstGeom>
        </p:spPr>
        <p:txBody>
          <a:bodyPr wrap="square">
            <a:spAutoFit/>
          </a:bodyPr>
          <a:lstStyle/>
          <a:p>
            <a:pPr lvl="0">
              <a:spcAft>
                <a:spcPts val="0"/>
              </a:spcAft>
            </a:pPr>
            <a:endParaRPr lang="fr-FR" sz="1600" dirty="0">
              <a:solidFill>
                <a:srgbClr val="24638F"/>
              </a:solidFill>
            </a:endParaRPr>
          </a:p>
          <a:p>
            <a:pPr lvl="0">
              <a:spcAft>
                <a:spcPts val="0"/>
              </a:spcAft>
            </a:pPr>
            <a:endParaRPr lang="fr-FR" sz="1600" dirty="0">
              <a:solidFill>
                <a:srgbClr val="24638F"/>
              </a:solidFill>
            </a:endParaRPr>
          </a:p>
          <a:p>
            <a:pPr lvl="0">
              <a:spcAft>
                <a:spcPts val="0"/>
              </a:spcAft>
            </a:pPr>
            <a:endParaRPr lang="fr-FR" sz="1600" b="1" dirty="0">
              <a:solidFill>
                <a:schemeClr val="tx1">
                  <a:lumMod val="75000"/>
                  <a:lumOff val="25000"/>
                </a:schemeClr>
              </a:solidFill>
            </a:endParaRPr>
          </a:p>
          <a:p>
            <a:pPr>
              <a:spcAft>
                <a:spcPts val="0"/>
              </a:spcAft>
            </a:pPr>
            <a:r>
              <a:rPr lang="fr-FR" sz="1600" b="1" dirty="0">
                <a:solidFill>
                  <a:schemeClr val="tx1">
                    <a:lumMod val="75000"/>
                    <a:lumOff val="25000"/>
                  </a:schemeClr>
                </a:solidFill>
              </a:rPr>
              <a:t>Expérimenter le Volontariat Territorial en Entreprise (p.13)</a:t>
            </a:r>
          </a:p>
          <a:p>
            <a:pPr lvl="0">
              <a:spcBef>
                <a:spcPts val="0"/>
              </a:spcBef>
              <a:spcAft>
                <a:spcPts val="0"/>
              </a:spcAft>
            </a:pPr>
            <a:endParaRPr lang="fr-FR" sz="1600" u="sng" dirty="0">
              <a:solidFill>
                <a:schemeClr val="tx1">
                  <a:lumMod val="75000"/>
                  <a:lumOff val="25000"/>
                </a:schemeClr>
              </a:solidFill>
            </a:endParaRPr>
          </a:p>
          <a:p>
            <a:pPr lvl="0">
              <a:spcBef>
                <a:spcPts val="0"/>
              </a:spcBef>
              <a:spcAft>
                <a:spcPts val="0"/>
              </a:spcAft>
            </a:pPr>
            <a:r>
              <a:rPr lang="fr-FR" sz="1600" u="sng" dirty="0">
                <a:solidFill>
                  <a:schemeClr val="tx1">
                    <a:lumMod val="75000"/>
                    <a:lumOff val="25000"/>
                  </a:schemeClr>
                </a:solidFill>
              </a:rPr>
              <a:t>Principe du VTE </a:t>
            </a:r>
            <a:r>
              <a:rPr lang="fr-FR" sz="1600" dirty="0">
                <a:solidFill>
                  <a:schemeClr val="tx1">
                    <a:lumMod val="75000"/>
                    <a:lumOff val="25000"/>
                  </a:schemeClr>
                </a:solidFill>
              </a:rPr>
              <a:t>:  orienter de façon privilégiée les étudiants et les jeunes diplômés vers des TPE/PME/ETI. Le VTE cible des expériences d’au moins 1 an / de bac +2 à bac +5.</a:t>
            </a:r>
          </a:p>
          <a:p>
            <a:pPr lvl="0">
              <a:spcBef>
                <a:spcPts val="0"/>
              </a:spcBef>
              <a:spcAft>
                <a:spcPts val="0"/>
              </a:spcAft>
            </a:pPr>
            <a:endParaRPr lang="fr-FR" sz="1600" b="1"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rPr>
              <a:t>Le statut du jeune embauché en VTE est :</a:t>
            </a:r>
          </a:p>
          <a:p>
            <a:pPr lvl="0" algn="just">
              <a:spcBef>
                <a:spcPts val="0"/>
              </a:spcBef>
              <a:spcAft>
                <a:spcPts val="0"/>
              </a:spcAft>
            </a:pPr>
            <a:r>
              <a:rPr lang="fr-FR" sz="1600" b="1" dirty="0">
                <a:solidFill>
                  <a:schemeClr val="tx1">
                    <a:lumMod val="75000"/>
                    <a:lumOff val="25000"/>
                  </a:schemeClr>
                </a:solidFill>
              </a:rPr>
              <a:t>1/ </a:t>
            </a:r>
            <a:r>
              <a:rPr lang="fr-FR" sz="1600" dirty="0">
                <a:solidFill>
                  <a:schemeClr val="tx1">
                    <a:lumMod val="75000"/>
                    <a:lumOff val="25000"/>
                  </a:schemeClr>
                </a:solidFill>
              </a:rPr>
              <a:t>un Contrat d’apprentissage : au moins une année cumulée en entreprise </a:t>
            </a:r>
          </a:p>
          <a:p>
            <a:pPr lvl="0" algn="just">
              <a:spcBef>
                <a:spcPts val="0"/>
              </a:spcBef>
              <a:spcAft>
                <a:spcPts val="0"/>
              </a:spcAft>
            </a:pPr>
            <a:r>
              <a:rPr lang="fr-FR" sz="1600" b="1" dirty="0">
                <a:solidFill>
                  <a:schemeClr val="tx1">
                    <a:lumMod val="75000"/>
                    <a:lumOff val="25000"/>
                  </a:schemeClr>
                </a:solidFill>
              </a:rPr>
              <a:t>2/ u</a:t>
            </a:r>
            <a:r>
              <a:rPr lang="fr-FR" sz="1600" dirty="0">
                <a:solidFill>
                  <a:schemeClr val="tx1">
                    <a:lumMod val="75000"/>
                    <a:lumOff val="25000"/>
                  </a:schemeClr>
                </a:solidFill>
              </a:rPr>
              <a:t>n CDD d’au moins 1 an ou CDI</a:t>
            </a:r>
          </a:p>
          <a:p>
            <a:pPr lvl="0" algn="just">
              <a:spcBef>
                <a:spcPts val="0"/>
              </a:spcBef>
              <a:spcAft>
                <a:spcPts val="0"/>
              </a:spcAft>
            </a:pPr>
            <a:endParaRPr lang="fr-FR" sz="1600"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rPr>
              <a:t>Dans le Nord Franche-Comté, deux ESR = l’UTBM et l’ESTA sont inscrits dans l’expérimentation mais aucun contrat n’a été signé à ce jour.  L’ESTA a produit </a:t>
            </a:r>
            <a:r>
              <a:rPr lang="fr-FR" sz="1600" dirty="0">
                <a:solidFill>
                  <a:schemeClr val="tx1">
                    <a:lumMod val="75000"/>
                    <a:lumOff val="25000"/>
                  </a:schemeClr>
                </a:solidFill>
                <a:hlinkClick r:id="rId5"/>
              </a:rPr>
              <a:t>une fiche à destination des entreprises </a:t>
            </a:r>
            <a:r>
              <a:rPr lang="fr-FR" sz="1600" dirty="0">
                <a:solidFill>
                  <a:schemeClr val="tx1">
                    <a:lumMod val="75000"/>
                    <a:lumOff val="25000"/>
                  </a:schemeClr>
                </a:solidFill>
              </a:rPr>
              <a:t>pour les encourager à recruter des étudiants en VTE.</a:t>
            </a:r>
          </a:p>
          <a:p>
            <a:pPr lvl="0" algn="just">
              <a:spcBef>
                <a:spcPts val="0"/>
              </a:spcBef>
              <a:spcAft>
                <a:spcPts val="0"/>
              </a:spcAft>
            </a:pPr>
            <a:endParaRPr lang="fr-FR" sz="1600"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rPr>
              <a:t>Plus d’info: </a:t>
            </a:r>
            <a:r>
              <a:rPr lang="fr-FR" sz="1600" dirty="0">
                <a:solidFill>
                  <a:schemeClr val="tx1">
                    <a:lumMod val="75000"/>
                    <a:lumOff val="25000"/>
                  </a:schemeClr>
                </a:solidFill>
                <a:hlinkClick r:id="rId6"/>
              </a:rPr>
              <a:t>https://www.vte-france.fr/</a:t>
            </a:r>
            <a:endParaRPr lang="fr-FR" sz="1600" dirty="0">
              <a:solidFill>
                <a:schemeClr val="tx1">
                  <a:lumMod val="75000"/>
                  <a:lumOff val="25000"/>
                </a:schemeClr>
              </a:solidFill>
            </a:endParaRPr>
          </a:p>
          <a:p>
            <a:pPr lvl="0" algn="just">
              <a:spcBef>
                <a:spcPts val="0"/>
              </a:spcBef>
              <a:spcAft>
                <a:spcPts val="0"/>
              </a:spcAft>
            </a:pPr>
            <a:endParaRPr lang="fr-FR" sz="1600" b="1" dirty="0">
              <a:solidFill>
                <a:schemeClr val="tx1">
                  <a:lumMod val="75000"/>
                  <a:lumOff val="25000"/>
                </a:schemeClr>
              </a:solidFill>
            </a:endParaRPr>
          </a:p>
          <a:p>
            <a:r>
              <a:rPr lang="fr-FR" sz="1600" dirty="0">
                <a:solidFill>
                  <a:schemeClr val="tx1">
                    <a:lumMod val="75000"/>
                    <a:lumOff val="25000"/>
                  </a:schemeClr>
                </a:solidFill>
              </a:rPr>
              <a:t>Contacts : Damien PAIRE (damien.paire@utbm.fr)</a:t>
            </a:r>
          </a:p>
          <a:p>
            <a:r>
              <a:rPr lang="fr-FR" sz="1600" dirty="0">
                <a:solidFill>
                  <a:schemeClr val="tx1">
                    <a:lumMod val="75000"/>
                    <a:lumOff val="25000"/>
                  </a:schemeClr>
                </a:solidFill>
              </a:rPr>
              <a:t>	 Marthe LEMAIGNEN (mlemaignen@esta-groupe.fr)</a:t>
            </a:r>
          </a:p>
        </p:txBody>
      </p:sp>
      <p:pic>
        <p:nvPicPr>
          <p:cNvPr id="2" name="Image 1">
            <a:extLst>
              <a:ext uri="{FF2B5EF4-FFF2-40B4-BE49-F238E27FC236}">
                <a16:creationId xmlns:a16="http://schemas.microsoft.com/office/drawing/2014/main" id="{F66894CD-CE32-426E-8839-DA11D7193BBC}"/>
              </a:ext>
            </a:extLst>
          </p:cNvPr>
          <p:cNvPicPr>
            <a:picLocks noChangeAspect="1"/>
          </p:cNvPicPr>
          <p:nvPr/>
        </p:nvPicPr>
        <p:blipFill>
          <a:blip r:embed="rId7"/>
          <a:stretch>
            <a:fillRect/>
          </a:stretch>
        </p:blipFill>
        <p:spPr>
          <a:xfrm>
            <a:off x="1828927" y="772401"/>
            <a:ext cx="2136380" cy="271841"/>
          </a:xfrm>
          <a:prstGeom prst="rect">
            <a:avLst/>
          </a:prstGeom>
        </p:spPr>
      </p:pic>
      <p:pic>
        <p:nvPicPr>
          <p:cNvPr id="3" name="Image 2">
            <a:extLst>
              <a:ext uri="{FF2B5EF4-FFF2-40B4-BE49-F238E27FC236}">
                <a16:creationId xmlns:a16="http://schemas.microsoft.com/office/drawing/2014/main" id="{9532627D-491A-400F-AD33-A0FC5509A0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0647" y="681665"/>
            <a:ext cx="778465" cy="453314"/>
          </a:xfrm>
          <a:prstGeom prst="rect">
            <a:avLst/>
          </a:prstGeom>
        </p:spPr>
      </p:pic>
      <p:pic>
        <p:nvPicPr>
          <p:cNvPr id="7" name="Image 6">
            <a:extLst>
              <a:ext uri="{FF2B5EF4-FFF2-40B4-BE49-F238E27FC236}">
                <a16:creationId xmlns:a16="http://schemas.microsoft.com/office/drawing/2014/main" id="{42699FEE-72D2-4CD2-B58F-785F2AA9B89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0672" y="787199"/>
            <a:ext cx="719038" cy="377298"/>
          </a:xfrm>
          <a:prstGeom prst="rect">
            <a:avLst/>
          </a:prstGeom>
        </p:spPr>
      </p:pic>
      <p:pic>
        <p:nvPicPr>
          <p:cNvPr id="17" name="Image 16">
            <a:extLst>
              <a:ext uri="{FF2B5EF4-FFF2-40B4-BE49-F238E27FC236}">
                <a16:creationId xmlns:a16="http://schemas.microsoft.com/office/drawing/2014/main" id="{886E1DC9-887E-4834-85E0-FFFD7AABAF3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36625" y="819033"/>
            <a:ext cx="805920" cy="345464"/>
          </a:xfrm>
          <a:prstGeom prst="rect">
            <a:avLst/>
          </a:prstGeom>
        </p:spPr>
      </p:pic>
      <p:pic>
        <p:nvPicPr>
          <p:cNvPr id="9" name="Image 8">
            <a:extLst>
              <a:ext uri="{FF2B5EF4-FFF2-40B4-BE49-F238E27FC236}">
                <a16:creationId xmlns:a16="http://schemas.microsoft.com/office/drawing/2014/main" id="{72639CCE-24BF-4C87-8360-D81D203C91D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796936" y="546985"/>
            <a:ext cx="1097280" cy="823350"/>
          </a:xfrm>
          <a:prstGeom prst="rect">
            <a:avLst/>
          </a:prstGeom>
        </p:spPr>
      </p:pic>
      <p:sp>
        <p:nvSpPr>
          <p:cNvPr id="10" name="Rectangle 9">
            <a:extLst>
              <a:ext uri="{FF2B5EF4-FFF2-40B4-BE49-F238E27FC236}">
                <a16:creationId xmlns:a16="http://schemas.microsoft.com/office/drawing/2014/main" id="{286FF565-C6C5-4D6A-93C9-B044E5639F36}"/>
              </a:ext>
            </a:extLst>
          </p:cNvPr>
          <p:cNvSpPr/>
          <p:nvPr>
            <p:custDataLst>
              <p:tags r:id="rId2"/>
            </p:custDataLst>
          </p:nvPr>
        </p:nvSpPr>
        <p:spPr>
          <a:xfrm>
            <a:off x="625714"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Montée en compétence et évolution des process de recrutement</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
        <p:nvSpPr>
          <p:cNvPr id="12" name="Ellipse 11">
            <a:extLst>
              <a:ext uri="{FF2B5EF4-FFF2-40B4-BE49-F238E27FC236}">
                <a16:creationId xmlns:a16="http://schemas.microsoft.com/office/drawing/2014/main" id="{71672A94-7A6F-4C6A-933E-5B27FAD07F48}"/>
              </a:ext>
            </a:extLst>
          </p:cNvPr>
          <p:cNvSpPr/>
          <p:nvPr/>
        </p:nvSpPr>
        <p:spPr>
          <a:xfrm>
            <a:off x="4199214" y="685243"/>
            <a:ext cx="621792" cy="631073"/>
          </a:xfrm>
          <a:prstGeom prst="ellipse">
            <a:avLst/>
          </a:prstGeom>
          <a:solidFill>
            <a:srgbClr val="996633"/>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600" b="1" dirty="0">
                <a:solidFill>
                  <a:schemeClr val="tx1"/>
                </a:solidFill>
              </a:rPr>
              <a:t>13</a:t>
            </a:r>
          </a:p>
        </p:txBody>
      </p:sp>
    </p:spTree>
    <p:extLst>
      <p:ext uri="{BB962C8B-B14F-4D97-AF65-F5344CB8AC3E}">
        <p14:creationId xmlns:p14="http://schemas.microsoft.com/office/powerpoint/2010/main" val="25385556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31045" y="188155"/>
            <a:ext cx="8256233" cy="5970865"/>
          </a:xfrm>
          <a:prstGeom prst="rect">
            <a:avLst/>
          </a:prstGeom>
        </p:spPr>
        <p:txBody>
          <a:bodyPr wrap="square">
            <a:spAutoFit/>
          </a:bodyPr>
          <a:lstStyle/>
          <a:p>
            <a:pPr lvl="0" algn="ctr">
              <a:spcAft>
                <a:spcPts val="0"/>
              </a:spcAft>
            </a:pPr>
            <a:endParaRPr lang="fr-FR" sz="2400" dirty="0">
              <a:solidFill>
                <a:srgbClr val="24638F"/>
              </a:solidFill>
            </a:endParaRPr>
          </a:p>
          <a:p>
            <a:pPr lvl="0" algn="just">
              <a:spcBef>
                <a:spcPts val="0"/>
              </a:spcBef>
              <a:spcAft>
                <a:spcPts val="0"/>
              </a:spcAft>
            </a:pPr>
            <a:endParaRPr lang="fr-FR" sz="1600" b="1" dirty="0">
              <a:solidFill>
                <a:schemeClr val="tx1">
                  <a:lumMod val="75000"/>
                  <a:lumOff val="25000"/>
                </a:schemeClr>
              </a:solidFill>
            </a:endParaRPr>
          </a:p>
          <a:p>
            <a:pPr>
              <a:spcBef>
                <a:spcPts val="0"/>
              </a:spcBef>
              <a:spcAft>
                <a:spcPts val="0"/>
              </a:spcAft>
            </a:pPr>
            <a:r>
              <a:rPr lang="fr-FR" sz="1600" b="1" dirty="0">
                <a:solidFill>
                  <a:schemeClr val="tx1">
                    <a:lumMod val="75000"/>
                    <a:lumOff val="25000"/>
                  </a:schemeClr>
                </a:solidFill>
              </a:rPr>
              <a:t>Faciliter l’accès au logement pour les Volontaires Territoriaux en Entreprise et pour les salariés (p.55)</a:t>
            </a:r>
          </a:p>
          <a:p>
            <a:pPr>
              <a:spcBef>
                <a:spcPts val="0"/>
              </a:spcBef>
              <a:spcAft>
                <a:spcPts val="0"/>
              </a:spcAft>
            </a:pPr>
            <a:endParaRPr lang="fr-FR" sz="1600" b="1" dirty="0">
              <a:solidFill>
                <a:schemeClr val="tx1">
                  <a:lumMod val="75000"/>
                  <a:lumOff val="25000"/>
                </a:schemeClr>
              </a:solidFill>
            </a:endParaRPr>
          </a:p>
          <a:p>
            <a:pPr lvl="0" algn="just">
              <a:spcBef>
                <a:spcPts val="0"/>
              </a:spcBef>
              <a:spcAft>
                <a:spcPts val="0"/>
              </a:spcAft>
            </a:pPr>
            <a:r>
              <a:rPr lang="fr-FR" sz="1400" i="1" dirty="0">
                <a:solidFill>
                  <a:schemeClr val="tx1">
                    <a:lumMod val="75000"/>
                    <a:lumOff val="25000"/>
                  </a:schemeClr>
                </a:solidFill>
              </a:rPr>
              <a:t>La déclinaison Nord Franche-Comté prévoit la fusion des deux accompagnements</a:t>
            </a:r>
          </a:p>
          <a:p>
            <a:pPr lvl="0" algn="just">
              <a:spcBef>
                <a:spcPts val="0"/>
              </a:spcBef>
              <a:spcAft>
                <a:spcPts val="0"/>
              </a:spcAft>
            </a:pPr>
            <a:r>
              <a:rPr lang="fr-FR" sz="1400" i="1" dirty="0">
                <a:solidFill>
                  <a:schemeClr val="tx1">
                    <a:lumMod val="75000"/>
                    <a:lumOff val="25000"/>
                  </a:schemeClr>
                </a:solidFill>
              </a:rPr>
              <a:t>Chacun des deux publics pouvant bénéficier de l’ensemble des dispositifs </a:t>
            </a:r>
          </a:p>
          <a:p>
            <a:pPr lvl="0" algn="just">
              <a:spcBef>
                <a:spcPts val="0"/>
              </a:spcBef>
              <a:spcAft>
                <a:spcPts val="0"/>
              </a:spcAft>
            </a:pPr>
            <a:endParaRPr lang="fr-FR" sz="1400" i="1" dirty="0">
              <a:solidFill>
                <a:schemeClr val="tx1">
                  <a:lumMod val="75000"/>
                  <a:lumOff val="25000"/>
                </a:schemeClr>
              </a:solidFill>
            </a:endParaRPr>
          </a:p>
          <a:p>
            <a:pPr lvl="0" algn="just">
              <a:spcBef>
                <a:spcPts val="0"/>
              </a:spcBef>
              <a:spcAft>
                <a:spcPts val="0"/>
              </a:spcAft>
            </a:pPr>
            <a:r>
              <a:rPr lang="fr-FR" sz="1400" dirty="0">
                <a:solidFill>
                  <a:schemeClr val="tx1">
                    <a:lumMod val="75000"/>
                    <a:lumOff val="25000"/>
                  </a:schemeClr>
                </a:solidFill>
              </a:rPr>
              <a:t>INFORMER : des conseillers sur tout le territoire</a:t>
            </a:r>
          </a:p>
          <a:p>
            <a:pPr lvl="0"/>
            <a:r>
              <a:rPr lang="fr-FR" sz="1400" dirty="0">
                <a:solidFill>
                  <a:schemeClr val="tx1">
                    <a:lumMod val="75000"/>
                    <a:lumOff val="25000"/>
                  </a:schemeClr>
                </a:solidFill>
              </a:rPr>
              <a:t>LOGER : des solutions de logement temporaire ou durable</a:t>
            </a:r>
          </a:p>
          <a:p>
            <a:pPr lvl="0"/>
            <a:r>
              <a:rPr lang="fr-FR" sz="1400" dirty="0">
                <a:solidFill>
                  <a:schemeClr val="tx1">
                    <a:lumMod val="75000"/>
                    <a:lumOff val="25000"/>
                  </a:schemeClr>
                </a:solidFill>
              </a:rPr>
              <a:t>FINANCER : 1 000 € d’aide à l’installation /</a:t>
            </a:r>
            <a:r>
              <a:rPr lang="fr-FR" sz="1400" b="1" dirty="0">
                <a:solidFill>
                  <a:schemeClr val="tx1">
                    <a:lumMod val="75000"/>
                    <a:lumOff val="25000"/>
                  </a:schemeClr>
                </a:solidFill>
              </a:rPr>
              <a:t> Loca-</a:t>
            </a:r>
            <a:r>
              <a:rPr lang="fr-FR" sz="1400" b="1" dirty="0" err="1">
                <a:solidFill>
                  <a:schemeClr val="tx1">
                    <a:lumMod val="75000"/>
                    <a:lumOff val="25000"/>
                  </a:schemeClr>
                </a:solidFill>
              </a:rPr>
              <a:t>pass</a:t>
            </a:r>
            <a:r>
              <a:rPr lang="fr-FR" sz="1400" b="1" dirty="0">
                <a:solidFill>
                  <a:schemeClr val="tx1">
                    <a:lumMod val="75000"/>
                    <a:lumOff val="25000"/>
                  </a:schemeClr>
                </a:solidFill>
              </a:rPr>
              <a:t> </a:t>
            </a:r>
            <a:r>
              <a:rPr lang="fr-FR" sz="1400" dirty="0">
                <a:solidFill>
                  <a:schemeClr val="tx1">
                    <a:lumMod val="75000"/>
                    <a:lumOff val="25000"/>
                  </a:schemeClr>
                </a:solidFill>
              </a:rPr>
              <a:t>= prêt pour le dépôt de garantie / </a:t>
            </a:r>
            <a:r>
              <a:rPr lang="fr-FR" sz="1400" b="1" dirty="0" err="1">
                <a:solidFill>
                  <a:schemeClr val="tx1">
                    <a:lumMod val="75000"/>
                    <a:lumOff val="25000"/>
                  </a:schemeClr>
                </a:solidFill>
              </a:rPr>
              <a:t>Mobili</a:t>
            </a:r>
            <a:r>
              <a:rPr lang="fr-FR" sz="1400" b="1" dirty="0">
                <a:solidFill>
                  <a:schemeClr val="tx1">
                    <a:lumMod val="75000"/>
                    <a:lumOff val="25000"/>
                  </a:schemeClr>
                </a:solidFill>
              </a:rPr>
              <a:t> </a:t>
            </a:r>
            <a:r>
              <a:rPr lang="fr-FR" sz="1400" b="1" dirty="0" err="1">
                <a:solidFill>
                  <a:schemeClr val="tx1">
                    <a:lumMod val="75000"/>
                    <a:lumOff val="25000"/>
                  </a:schemeClr>
                </a:solidFill>
              </a:rPr>
              <a:t>pass</a:t>
            </a:r>
            <a:r>
              <a:rPr lang="fr-FR" sz="1400" b="1" dirty="0">
                <a:solidFill>
                  <a:schemeClr val="tx1">
                    <a:lumMod val="75000"/>
                    <a:lumOff val="25000"/>
                  </a:schemeClr>
                </a:solidFill>
              </a:rPr>
              <a:t> </a:t>
            </a:r>
            <a:r>
              <a:rPr lang="fr-FR" sz="1400" dirty="0">
                <a:solidFill>
                  <a:schemeClr val="tx1">
                    <a:lumMod val="75000"/>
                    <a:lumOff val="25000"/>
                  </a:schemeClr>
                </a:solidFill>
              </a:rPr>
              <a:t>= prise en charge accompagnement recherche logement (mobilité &gt; 70 km) / </a:t>
            </a:r>
            <a:r>
              <a:rPr lang="fr-FR" sz="1400" b="1" dirty="0" err="1">
                <a:solidFill>
                  <a:schemeClr val="tx1">
                    <a:lumMod val="75000"/>
                    <a:lumOff val="25000"/>
                  </a:schemeClr>
                </a:solidFill>
              </a:rPr>
              <a:t>Mobili</a:t>
            </a:r>
            <a:r>
              <a:rPr lang="fr-FR" sz="1400" b="1" dirty="0">
                <a:solidFill>
                  <a:schemeClr val="tx1">
                    <a:lumMod val="75000"/>
                    <a:lumOff val="25000"/>
                  </a:schemeClr>
                </a:solidFill>
              </a:rPr>
              <a:t> jeune </a:t>
            </a:r>
            <a:r>
              <a:rPr lang="fr-FR" sz="1400" dirty="0">
                <a:solidFill>
                  <a:schemeClr val="tx1">
                    <a:lumMod val="75000"/>
                    <a:lumOff val="25000"/>
                  </a:schemeClr>
                </a:solidFill>
              </a:rPr>
              <a:t>= aide pour le paiement des loyers (contrat d’apprentissage ou de professionnalisation)</a:t>
            </a:r>
          </a:p>
          <a:p>
            <a:pPr lvl="0"/>
            <a:r>
              <a:rPr lang="fr-FR" sz="1400" dirty="0">
                <a:solidFill>
                  <a:schemeClr val="tx1">
                    <a:lumMod val="75000"/>
                    <a:lumOff val="25000"/>
                  </a:schemeClr>
                </a:solidFill>
              </a:rPr>
              <a:t>SECURISER : </a:t>
            </a:r>
            <a:r>
              <a:rPr lang="fr-FR" sz="1400" b="1" dirty="0" err="1">
                <a:solidFill>
                  <a:schemeClr val="tx1">
                    <a:lumMod val="75000"/>
                    <a:lumOff val="25000"/>
                  </a:schemeClr>
                </a:solidFill>
              </a:rPr>
              <a:t>Visale</a:t>
            </a:r>
            <a:r>
              <a:rPr lang="fr-FR" sz="1400" dirty="0">
                <a:solidFill>
                  <a:schemeClr val="tx1">
                    <a:lumMod val="75000"/>
                    <a:lumOff val="25000"/>
                  </a:schemeClr>
                </a:solidFill>
              </a:rPr>
              <a:t> = Caution gratuite pour salariés du parc privé et les jeunes logés en structure collective (logement CROUSS, FJT ou résidence jeune)</a:t>
            </a:r>
          </a:p>
          <a:p>
            <a:pPr lvl="0"/>
            <a:endParaRPr lang="fr-FR" sz="1400" dirty="0">
              <a:solidFill>
                <a:schemeClr val="tx1">
                  <a:lumMod val="75000"/>
                  <a:lumOff val="25000"/>
                </a:schemeClr>
              </a:solidFill>
            </a:endParaRPr>
          </a:p>
          <a:p>
            <a:pPr lvl="0"/>
            <a:r>
              <a:rPr lang="fr-FR" sz="1400" dirty="0">
                <a:solidFill>
                  <a:schemeClr val="tx1">
                    <a:lumMod val="75000"/>
                    <a:lumOff val="25000"/>
                  </a:schemeClr>
                </a:solidFill>
              </a:rPr>
              <a:t>Contact : David CRETON </a:t>
            </a:r>
            <a:r>
              <a:rPr lang="fr-FR" sz="1400" i="1" dirty="0">
                <a:solidFill>
                  <a:schemeClr val="tx1">
                    <a:lumMod val="75000"/>
                    <a:lumOff val="25000"/>
                  </a:schemeClr>
                </a:solidFill>
              </a:rPr>
              <a:t>(</a:t>
            </a:r>
            <a:r>
              <a:rPr lang="fr-FR" sz="1400" dirty="0">
                <a:solidFill>
                  <a:schemeClr val="tx1">
                    <a:lumMod val="75000"/>
                    <a:lumOff val="25000"/>
                  </a:schemeClr>
                </a:solidFill>
                <a:hlinkClick r:id="rId5">
                  <a:extLst>
                    <a:ext uri="{A12FA001-AC4F-418D-AE19-62706E023703}">
                      <ahyp:hlinkClr xmlns:ahyp="http://schemas.microsoft.com/office/drawing/2018/hyperlinkcolor" val="tx"/>
                    </a:ext>
                  </a:extLst>
                </a:hlinkClick>
              </a:rPr>
              <a:t>david.creton@actionlogement.fr</a:t>
            </a:r>
            <a:r>
              <a:rPr lang="fr-FR" sz="1400" dirty="0">
                <a:solidFill>
                  <a:schemeClr val="tx1">
                    <a:lumMod val="75000"/>
                    <a:lumOff val="25000"/>
                  </a:schemeClr>
                </a:solidFill>
              </a:rPr>
              <a:t>)</a:t>
            </a:r>
          </a:p>
          <a:p>
            <a:pPr lvl="0"/>
            <a:endParaRPr lang="fr-FR" sz="1400" dirty="0">
              <a:solidFill>
                <a:schemeClr val="tx1">
                  <a:lumMod val="75000"/>
                  <a:lumOff val="25000"/>
                </a:schemeClr>
              </a:solidFill>
            </a:endParaRPr>
          </a:p>
          <a:p>
            <a:r>
              <a:rPr lang="fr-FR" sz="1400" b="1" dirty="0">
                <a:solidFill>
                  <a:srgbClr val="24638F"/>
                </a:solidFill>
              </a:rPr>
              <a:t>POUR ALLER PLUS LOIN</a:t>
            </a:r>
          </a:p>
          <a:p>
            <a:endParaRPr lang="fr-FR" sz="1400" b="1" dirty="0">
              <a:solidFill>
                <a:srgbClr val="24638F"/>
              </a:solidFill>
            </a:endParaRPr>
          </a:p>
          <a:p>
            <a:r>
              <a:rPr lang="fr-FR" sz="1400" b="1" i="1" dirty="0">
                <a:solidFill>
                  <a:schemeClr val="tx1">
                    <a:lumMod val="75000"/>
                    <a:lumOff val="25000"/>
                  </a:schemeClr>
                </a:solidFill>
              </a:rPr>
              <a:t>« Sur chacun des territoires expérimentateurs, les EPCI ainsi que la Région pourront examiner les possibilités d’accompagnement local afin de favoriser l’attractivité de la démarche et l’intégration des jeunes en termes d’</a:t>
            </a:r>
            <a:r>
              <a:rPr lang="fr-FR" sz="1400" b="1" i="1" u="sng" dirty="0">
                <a:solidFill>
                  <a:schemeClr val="tx1">
                    <a:lumMod val="75000"/>
                    <a:lumOff val="25000"/>
                  </a:schemeClr>
                </a:solidFill>
              </a:rPr>
              <a:t>hébergement, transport, culture, sport voire allocation financière. »</a:t>
            </a:r>
          </a:p>
          <a:p>
            <a:endParaRPr lang="fr-FR" sz="1400" b="1" dirty="0">
              <a:solidFill>
                <a:srgbClr val="24638F"/>
              </a:solidFill>
            </a:endParaRPr>
          </a:p>
          <a:p>
            <a:pPr lvl="0"/>
            <a:r>
              <a:rPr lang="fr-FR" sz="1400" dirty="0">
                <a:solidFill>
                  <a:schemeClr val="tx1">
                    <a:lumMod val="75000"/>
                    <a:lumOff val="25000"/>
                  </a:schemeClr>
                </a:solidFill>
              </a:rPr>
              <a:t>						</a:t>
            </a:r>
            <a:endParaRPr lang="fr-FR" sz="2400" dirty="0">
              <a:solidFill>
                <a:srgbClr val="24638F"/>
              </a:solidFill>
            </a:endParaRPr>
          </a:p>
        </p:txBody>
      </p:sp>
      <p:pic>
        <p:nvPicPr>
          <p:cNvPr id="20" name="Image 19">
            <a:extLst>
              <a:ext uri="{FF2B5EF4-FFF2-40B4-BE49-F238E27FC236}">
                <a16:creationId xmlns:a16="http://schemas.microsoft.com/office/drawing/2014/main" id="{0EFC9B4D-4420-42AF-A918-F7C78EC377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7671" y="2036826"/>
            <a:ext cx="1950040" cy="354553"/>
          </a:xfrm>
          <a:prstGeom prst="rect">
            <a:avLst/>
          </a:prstGeom>
        </p:spPr>
      </p:pic>
      <p:sp>
        <p:nvSpPr>
          <p:cNvPr id="7" name="Bulle narrative : rectangle à coins arrondis 6">
            <a:extLst>
              <a:ext uri="{FF2B5EF4-FFF2-40B4-BE49-F238E27FC236}">
                <a16:creationId xmlns:a16="http://schemas.microsoft.com/office/drawing/2014/main" id="{77FC725D-7620-4BD3-BFDD-5487F0092BF1}"/>
              </a:ext>
            </a:extLst>
          </p:cNvPr>
          <p:cNvSpPr/>
          <p:nvPr/>
        </p:nvSpPr>
        <p:spPr>
          <a:xfrm>
            <a:off x="4922262" y="5682448"/>
            <a:ext cx="3210817" cy="476572"/>
          </a:xfrm>
          <a:prstGeom prst="wedgeRoundRectCallout">
            <a:avLst>
              <a:gd name="adj1" fmla="val -22272"/>
              <a:gd name="adj2" fmla="val -70469"/>
              <a:gd name="adj3" fmla="val 16667"/>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Quel package de services décliné localement pourrait être proposé ?</a:t>
            </a:r>
          </a:p>
        </p:txBody>
      </p:sp>
      <p:sp>
        <p:nvSpPr>
          <p:cNvPr id="9" name="Rectangle 8">
            <a:extLst>
              <a:ext uri="{FF2B5EF4-FFF2-40B4-BE49-F238E27FC236}">
                <a16:creationId xmlns:a16="http://schemas.microsoft.com/office/drawing/2014/main" id="{DAF33188-EB17-46BC-8BBB-E60FA613A1DD}"/>
              </a:ext>
            </a:extLst>
          </p:cNvPr>
          <p:cNvSpPr/>
          <p:nvPr>
            <p:custDataLst>
              <p:tags r:id="rId2"/>
            </p:custDataLst>
          </p:nvPr>
        </p:nvSpPr>
        <p:spPr>
          <a:xfrm>
            <a:off x="156722" y="-9573"/>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Montée en compétence et évolution des process de recrutement</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
        <p:nvSpPr>
          <p:cNvPr id="10" name="Ellipse 9">
            <a:extLst>
              <a:ext uri="{FF2B5EF4-FFF2-40B4-BE49-F238E27FC236}">
                <a16:creationId xmlns:a16="http://schemas.microsoft.com/office/drawing/2014/main" id="{EA9907FE-ED30-404F-AB8C-0A0F78C9A722}"/>
              </a:ext>
            </a:extLst>
          </p:cNvPr>
          <p:cNvSpPr/>
          <p:nvPr/>
        </p:nvSpPr>
        <p:spPr>
          <a:xfrm>
            <a:off x="8244715" y="95940"/>
            <a:ext cx="742563" cy="753647"/>
          </a:xfrm>
          <a:prstGeom prst="ellipse">
            <a:avLst/>
          </a:prstGeom>
          <a:solidFill>
            <a:srgbClr val="996633"/>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600" b="1" dirty="0">
                <a:solidFill>
                  <a:schemeClr val="tx1"/>
                </a:solidFill>
              </a:rPr>
              <a:t>14/15</a:t>
            </a:r>
          </a:p>
        </p:txBody>
      </p:sp>
    </p:spTree>
    <p:extLst>
      <p:ext uri="{BB962C8B-B14F-4D97-AF65-F5344CB8AC3E}">
        <p14:creationId xmlns:p14="http://schemas.microsoft.com/office/powerpoint/2010/main" val="39153325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3" y="277862"/>
            <a:ext cx="7156627" cy="6924973"/>
          </a:xfrm>
          <a:prstGeom prst="rect">
            <a:avLst/>
          </a:prstGeom>
        </p:spPr>
        <p:txBody>
          <a:bodyPr wrap="square">
            <a:spAutoFit/>
          </a:bodyPr>
          <a:lstStyle/>
          <a:p>
            <a:pPr lvl="0">
              <a:spcAft>
                <a:spcPts val="0"/>
              </a:spcAft>
            </a:pPr>
            <a:endParaRPr lang="fr-FR" sz="2400" dirty="0">
              <a:solidFill>
                <a:srgbClr val="24638F"/>
              </a:solidFill>
            </a:endParaRPr>
          </a:p>
          <a:p>
            <a:pPr lvl="0">
              <a:spcAft>
                <a:spcPts val="0"/>
              </a:spcAft>
            </a:pPr>
            <a:endParaRPr lang="fr-FR" sz="1600" b="1" dirty="0">
              <a:solidFill>
                <a:schemeClr val="tx1">
                  <a:lumMod val="75000"/>
                  <a:lumOff val="25000"/>
                </a:schemeClr>
              </a:solidFill>
            </a:endParaRPr>
          </a:p>
          <a:p>
            <a:pPr>
              <a:spcBef>
                <a:spcPts val="0"/>
              </a:spcBef>
              <a:spcAft>
                <a:spcPts val="0"/>
              </a:spcAft>
            </a:pPr>
            <a:r>
              <a:rPr lang="fr-FR" sz="1600" b="1" dirty="0">
                <a:solidFill>
                  <a:schemeClr val="tx1">
                    <a:lumMod val="75000"/>
                    <a:lumOff val="25000"/>
                  </a:schemeClr>
                </a:solidFill>
              </a:rPr>
              <a:t>Diagnostiquer et accompagner les besoins en compétence des Territoires d’Industrie (p.44)</a:t>
            </a:r>
          </a:p>
          <a:p>
            <a:pPr lvl="0" algn="just">
              <a:spcBef>
                <a:spcPts val="0"/>
              </a:spcBef>
              <a:spcAft>
                <a:spcPts val="0"/>
              </a:spcAft>
            </a:pPr>
            <a:endParaRPr lang="fr-FR" sz="1600" b="1" dirty="0">
              <a:solidFill>
                <a:schemeClr val="tx1">
                  <a:lumMod val="75000"/>
                  <a:lumOff val="25000"/>
                </a:schemeClr>
              </a:solidFill>
            </a:endParaRPr>
          </a:p>
          <a:p>
            <a:pPr lvl="0" algn="just">
              <a:spcBef>
                <a:spcPts val="0"/>
              </a:spcBef>
              <a:spcAft>
                <a:spcPts val="0"/>
              </a:spcAft>
            </a:pPr>
            <a:endParaRPr lang="fr-FR" sz="1600" b="1" dirty="0">
              <a:solidFill>
                <a:schemeClr val="tx1">
                  <a:lumMod val="75000"/>
                  <a:lumOff val="25000"/>
                </a:schemeClr>
              </a:solidFill>
            </a:endParaRPr>
          </a:p>
          <a:p>
            <a:pPr lvl="0"/>
            <a:r>
              <a:rPr lang="fr-FR" sz="1400" u="sng" dirty="0">
                <a:solidFill>
                  <a:schemeClr val="tx1">
                    <a:lumMod val="75000"/>
                    <a:lumOff val="25000"/>
                  </a:schemeClr>
                </a:solidFill>
              </a:rPr>
              <a:t>Offre de services de Pôle Emploi à destination des entreprises</a:t>
            </a:r>
          </a:p>
          <a:p>
            <a:pPr lvl="0"/>
            <a:endParaRPr lang="fr-FR" sz="1400" dirty="0">
              <a:solidFill>
                <a:schemeClr val="tx1">
                  <a:lumMod val="75000"/>
                  <a:lumOff val="25000"/>
                </a:schemeClr>
              </a:solidFill>
            </a:endParaRPr>
          </a:p>
          <a:p>
            <a:pPr marL="742950" lvl="1" indent="-285750">
              <a:buFontTx/>
              <a:buChar char="-"/>
            </a:pPr>
            <a:r>
              <a:rPr lang="fr-FR" sz="1400" dirty="0">
                <a:solidFill>
                  <a:schemeClr val="tx1">
                    <a:lumMod val="75000"/>
                    <a:lumOff val="25000"/>
                  </a:schemeClr>
                </a:solidFill>
              </a:rPr>
              <a:t>Renforcer l’attractivité de vos métiers </a:t>
            </a:r>
          </a:p>
          <a:p>
            <a:pPr marL="742950" lvl="1" indent="-285750">
              <a:buFontTx/>
              <a:buChar char="-"/>
            </a:pPr>
            <a:r>
              <a:rPr lang="fr-FR" sz="1400" dirty="0">
                <a:solidFill>
                  <a:schemeClr val="tx1">
                    <a:lumMod val="75000"/>
                    <a:lumOff val="25000"/>
                  </a:schemeClr>
                </a:solidFill>
              </a:rPr>
              <a:t>Recruter des demandeurs d’emploi formés</a:t>
            </a:r>
          </a:p>
          <a:p>
            <a:pPr marL="742950" lvl="1" indent="-285750">
              <a:buFontTx/>
              <a:buChar char="-"/>
            </a:pPr>
            <a:r>
              <a:rPr lang="fr-FR" sz="1400" dirty="0">
                <a:solidFill>
                  <a:schemeClr val="tx1">
                    <a:lumMod val="75000"/>
                    <a:lumOff val="25000"/>
                  </a:schemeClr>
                </a:solidFill>
              </a:rPr>
              <a:t>Aider au recrutement</a:t>
            </a:r>
          </a:p>
          <a:p>
            <a:pPr lvl="0" algn="just">
              <a:spcBef>
                <a:spcPts val="0"/>
              </a:spcBef>
              <a:spcAft>
                <a:spcPts val="0"/>
              </a:spcAft>
            </a:pPr>
            <a:endParaRPr lang="fr-FR" sz="1600" b="1" dirty="0">
              <a:solidFill>
                <a:schemeClr val="tx1">
                  <a:lumMod val="75000"/>
                  <a:lumOff val="25000"/>
                </a:schemeClr>
              </a:solidFill>
            </a:endParaRPr>
          </a:p>
          <a:p>
            <a:pPr marL="285750" lvl="0" indent="-285750" algn="just">
              <a:spcBef>
                <a:spcPts val="0"/>
              </a:spcBef>
              <a:spcAft>
                <a:spcPts val="0"/>
              </a:spcAft>
              <a:buFontTx/>
              <a:buChar char="-"/>
            </a:pPr>
            <a:r>
              <a:rPr lang="fr-FR" sz="1400" dirty="0">
                <a:solidFill>
                  <a:schemeClr val="tx1">
                    <a:lumMod val="75000"/>
                    <a:lumOff val="25000"/>
                  </a:schemeClr>
                </a:solidFill>
              </a:rPr>
              <a:t>Estimation des besoins en recrutement par métier à court terme : </a:t>
            </a:r>
            <a:r>
              <a:rPr lang="fr-FR" sz="1400" dirty="0">
                <a:solidFill>
                  <a:schemeClr val="tx1">
                    <a:lumMod val="75000"/>
                    <a:lumOff val="25000"/>
                  </a:schemeClr>
                </a:solidFill>
                <a:hlinkClick r:id="rId5"/>
              </a:rPr>
              <a:t>enquête BMO Pôle Emploi</a:t>
            </a:r>
            <a:endParaRPr lang="fr-FR" sz="1400" dirty="0">
              <a:solidFill>
                <a:schemeClr val="tx1">
                  <a:lumMod val="75000"/>
                  <a:lumOff val="25000"/>
                </a:schemeClr>
              </a:solidFill>
            </a:endParaRPr>
          </a:p>
          <a:p>
            <a:pPr marL="285750" lvl="0" indent="-285750" algn="just">
              <a:spcBef>
                <a:spcPts val="0"/>
              </a:spcBef>
              <a:spcAft>
                <a:spcPts val="0"/>
              </a:spcAft>
              <a:buFontTx/>
              <a:buChar char="-"/>
            </a:pPr>
            <a:r>
              <a:rPr lang="fr-FR" sz="1400" dirty="0">
                <a:solidFill>
                  <a:schemeClr val="tx1">
                    <a:lumMod val="75000"/>
                    <a:lumOff val="25000"/>
                  </a:schemeClr>
                </a:solidFill>
              </a:rPr>
              <a:t>Identification des métiers les plus recherchés par bassin d’emploi et repérage des formations y répondant sur le basin d’emploi = </a:t>
            </a:r>
            <a:r>
              <a:rPr lang="fr-FR" sz="1400" dirty="0">
                <a:solidFill>
                  <a:schemeClr val="tx1">
                    <a:lumMod val="75000"/>
                    <a:lumOff val="25000"/>
                  </a:schemeClr>
                </a:solidFill>
                <a:hlinkClick r:id="rId6"/>
              </a:rPr>
              <a:t>Forma’diag</a:t>
            </a:r>
            <a:endParaRPr lang="fr-FR" sz="1400" dirty="0">
              <a:solidFill>
                <a:schemeClr val="tx1">
                  <a:lumMod val="75000"/>
                  <a:lumOff val="25000"/>
                </a:schemeClr>
              </a:solidFill>
            </a:endParaRPr>
          </a:p>
          <a:p>
            <a:pPr marL="285750" lvl="0" indent="-285750" algn="just">
              <a:spcBef>
                <a:spcPts val="0"/>
              </a:spcBef>
              <a:spcAft>
                <a:spcPts val="0"/>
              </a:spcAft>
              <a:buFontTx/>
              <a:buChar char="-"/>
            </a:pPr>
            <a:r>
              <a:rPr lang="fr-FR" sz="1400" dirty="0">
                <a:solidFill>
                  <a:schemeClr val="tx1">
                    <a:lumMod val="75000"/>
                    <a:lumOff val="25000"/>
                  </a:schemeClr>
                </a:solidFill>
              </a:rPr>
              <a:t>Des analyses des besoins des territoires dans le cadre des PACTES</a:t>
            </a:r>
          </a:p>
          <a:p>
            <a:pPr lvl="0" algn="just">
              <a:spcBef>
                <a:spcPts val="0"/>
              </a:spcBef>
              <a:spcAft>
                <a:spcPts val="0"/>
              </a:spcAft>
            </a:pPr>
            <a:endParaRPr lang="fr-FR" sz="1400" dirty="0">
              <a:solidFill>
                <a:schemeClr val="tx1">
                  <a:lumMod val="75000"/>
                  <a:lumOff val="25000"/>
                </a:schemeClr>
              </a:solidFill>
            </a:endParaRPr>
          </a:p>
          <a:p>
            <a:pPr lvl="0" algn="just">
              <a:spcBef>
                <a:spcPts val="0"/>
              </a:spcBef>
              <a:spcAft>
                <a:spcPts val="0"/>
              </a:spcAft>
            </a:pPr>
            <a:r>
              <a:rPr lang="fr-FR" sz="1400" dirty="0">
                <a:solidFill>
                  <a:schemeClr val="tx1">
                    <a:lumMod val="75000"/>
                    <a:lumOff val="25000"/>
                  </a:schemeClr>
                </a:solidFill>
              </a:rPr>
              <a:t>Contact : Sébastien GOURLOT (sebastien.gourlot@pole-emploi.fr)</a:t>
            </a:r>
          </a:p>
          <a:p>
            <a:pPr lvl="0" algn="just">
              <a:spcBef>
                <a:spcPts val="0"/>
              </a:spcBef>
              <a:spcAft>
                <a:spcPts val="0"/>
              </a:spcAft>
            </a:pPr>
            <a:endParaRPr lang="fr-FR" sz="1400" dirty="0">
              <a:solidFill>
                <a:schemeClr val="tx1">
                  <a:lumMod val="75000"/>
                  <a:lumOff val="25000"/>
                </a:schemeClr>
              </a:solidFill>
            </a:endParaRPr>
          </a:p>
          <a:p>
            <a:pPr marL="285750" lvl="0" indent="-285750" algn="just">
              <a:spcBef>
                <a:spcPts val="0"/>
              </a:spcBef>
              <a:spcAft>
                <a:spcPts val="0"/>
              </a:spcAft>
              <a:buFontTx/>
              <a:buChar char="-"/>
            </a:pPr>
            <a:r>
              <a:rPr lang="fr-FR" sz="1400" dirty="0">
                <a:solidFill>
                  <a:schemeClr val="tx1">
                    <a:lumMod val="75000"/>
                    <a:lumOff val="25000"/>
                  </a:schemeClr>
                </a:solidFill>
              </a:rPr>
              <a:t>Lancement d’une démarche de Gestion Prévisionnelle des Emplois et des Compétences Territoriales (GPECT) = via outil financier de la DIRECCTE → EDEC : Engagement de Développement de l’Emploi et des Compétences  </a:t>
            </a:r>
          </a:p>
          <a:p>
            <a:pPr marL="285750" lvl="0" indent="-285750" algn="just">
              <a:spcBef>
                <a:spcPts val="0"/>
              </a:spcBef>
              <a:spcAft>
                <a:spcPts val="0"/>
              </a:spcAft>
              <a:buFontTx/>
              <a:buChar char="-"/>
            </a:pPr>
            <a:r>
              <a:rPr lang="fr-FR" sz="1400" dirty="0">
                <a:solidFill>
                  <a:schemeClr val="tx1">
                    <a:lumMod val="75000"/>
                    <a:lumOff val="25000"/>
                  </a:schemeClr>
                </a:solidFill>
              </a:rPr>
              <a:t>Prestation conseil en ressources humaines (DIRECCTE) – Co-financement de 50 % max</a:t>
            </a:r>
          </a:p>
          <a:p>
            <a:pPr lvl="0" algn="just">
              <a:spcBef>
                <a:spcPts val="0"/>
              </a:spcBef>
              <a:spcAft>
                <a:spcPts val="0"/>
              </a:spcAft>
            </a:pPr>
            <a:r>
              <a:rPr lang="fr-FR" sz="1600" dirty="0">
                <a:solidFill>
                  <a:schemeClr val="tx1">
                    <a:lumMod val="75000"/>
                    <a:lumOff val="25000"/>
                  </a:schemeClr>
                </a:solidFill>
              </a:rPr>
              <a:t> </a:t>
            </a:r>
          </a:p>
          <a:p>
            <a:pPr marL="742950" lvl="1" indent="-285750">
              <a:buFontTx/>
              <a:buChar char="-"/>
            </a:pPr>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pic>
        <p:nvPicPr>
          <p:cNvPr id="9" name="Image 8">
            <a:extLst>
              <a:ext uri="{FF2B5EF4-FFF2-40B4-BE49-F238E27FC236}">
                <a16:creationId xmlns:a16="http://schemas.microsoft.com/office/drawing/2014/main" id="{FBB9E832-1D50-48DB-8FF4-DB7E52A996FF}"/>
              </a:ext>
            </a:extLst>
          </p:cNvPr>
          <p:cNvPicPr>
            <a:picLocks noChangeAspect="1"/>
          </p:cNvPicPr>
          <p:nvPr/>
        </p:nvPicPr>
        <p:blipFill>
          <a:blip r:embed="rId7"/>
          <a:stretch>
            <a:fillRect/>
          </a:stretch>
        </p:blipFill>
        <p:spPr>
          <a:xfrm>
            <a:off x="4110418" y="1334917"/>
            <a:ext cx="1362075" cy="381000"/>
          </a:xfrm>
          <a:prstGeom prst="rect">
            <a:avLst/>
          </a:prstGeom>
        </p:spPr>
      </p:pic>
      <p:pic>
        <p:nvPicPr>
          <p:cNvPr id="10" name="Image 9">
            <a:extLst>
              <a:ext uri="{FF2B5EF4-FFF2-40B4-BE49-F238E27FC236}">
                <a16:creationId xmlns:a16="http://schemas.microsoft.com/office/drawing/2014/main" id="{2EA95AA7-CA00-4106-B3DF-059FA57E76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48419" y="5012924"/>
            <a:ext cx="772069" cy="775930"/>
          </a:xfrm>
          <a:prstGeom prst="rect">
            <a:avLst/>
          </a:prstGeom>
        </p:spPr>
      </p:pic>
      <p:pic>
        <p:nvPicPr>
          <p:cNvPr id="11" name="Image 10">
            <a:extLst>
              <a:ext uri="{FF2B5EF4-FFF2-40B4-BE49-F238E27FC236}">
                <a16:creationId xmlns:a16="http://schemas.microsoft.com/office/drawing/2014/main" id="{1B5E2A1A-0758-44DB-8921-83C40DBCFFE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59415" y="1525417"/>
            <a:ext cx="2080149" cy="1502899"/>
          </a:xfrm>
          <a:prstGeom prst="rect">
            <a:avLst/>
          </a:prstGeom>
        </p:spPr>
      </p:pic>
      <p:sp>
        <p:nvSpPr>
          <p:cNvPr id="7" name="Rectangle 6">
            <a:extLst>
              <a:ext uri="{FF2B5EF4-FFF2-40B4-BE49-F238E27FC236}">
                <a16:creationId xmlns:a16="http://schemas.microsoft.com/office/drawing/2014/main" id="{2E7F10F7-32BF-4583-BCC8-9B1CAC42D1A0}"/>
              </a:ext>
            </a:extLst>
          </p:cNvPr>
          <p:cNvSpPr/>
          <p:nvPr>
            <p:custDataLst>
              <p:tags r:id="rId2"/>
            </p:custDataLst>
          </p:nvPr>
        </p:nvSpPr>
        <p:spPr>
          <a:xfrm>
            <a:off x="625714"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Montée en compétence et évolution des process de recrutement</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
        <p:nvSpPr>
          <p:cNvPr id="12" name="Ellipse 11">
            <a:extLst>
              <a:ext uri="{FF2B5EF4-FFF2-40B4-BE49-F238E27FC236}">
                <a16:creationId xmlns:a16="http://schemas.microsoft.com/office/drawing/2014/main" id="{0A55445D-C821-47C3-8340-8BDE18DA3E5B}"/>
              </a:ext>
            </a:extLst>
          </p:cNvPr>
          <p:cNvSpPr/>
          <p:nvPr/>
        </p:nvSpPr>
        <p:spPr>
          <a:xfrm>
            <a:off x="8385247" y="610965"/>
            <a:ext cx="621792" cy="631073"/>
          </a:xfrm>
          <a:prstGeom prst="ellipse">
            <a:avLst/>
          </a:prstGeom>
          <a:solidFill>
            <a:srgbClr val="996633"/>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600" b="1" dirty="0">
                <a:solidFill>
                  <a:schemeClr val="tx1"/>
                </a:solidFill>
              </a:rPr>
              <a:t>12</a:t>
            </a:r>
          </a:p>
        </p:txBody>
      </p:sp>
    </p:spTree>
    <p:extLst>
      <p:ext uri="{BB962C8B-B14F-4D97-AF65-F5344CB8AC3E}">
        <p14:creationId xmlns:p14="http://schemas.microsoft.com/office/powerpoint/2010/main" val="3355378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4" y="610136"/>
            <a:ext cx="8256233" cy="5139869"/>
          </a:xfrm>
          <a:prstGeom prst="rect">
            <a:avLst/>
          </a:prstGeom>
        </p:spPr>
        <p:txBody>
          <a:bodyPr wrap="square">
            <a:spAutoFit/>
          </a:bodyPr>
          <a:lstStyle/>
          <a:p>
            <a:pPr lvl="0" algn="ctr">
              <a:spcAft>
                <a:spcPts val="0"/>
              </a:spcAft>
            </a:pPr>
            <a:endParaRPr lang="fr-FR" sz="2400" dirty="0">
              <a:solidFill>
                <a:srgbClr val="24638F"/>
              </a:solidFill>
            </a:endParaRPr>
          </a:p>
          <a:p>
            <a:pPr lvl="0">
              <a:spcAft>
                <a:spcPts val="0"/>
              </a:spcAft>
            </a:pPr>
            <a:r>
              <a:rPr lang="fr-FR" sz="1600" dirty="0">
                <a:solidFill>
                  <a:schemeClr val="tx1">
                    <a:lumMod val="75000"/>
                    <a:lumOff val="25000"/>
                  </a:schemeClr>
                </a:solidFill>
              </a:rPr>
              <a:t>En cette période particulière de crise sanitaire, le Nord Franche-Comté s’est particulièrement engagé dans la solidarité territoriale et nationale pour le personnel soignant dans la conception et la fabrication de produits et matériels médicaux. La force de cette solidarité réside dans le capital productif local.</a:t>
            </a: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Le Nord Franche-Comté recense 27 500 emplois industriels. C’est cette spécificité qui a fait que le NFC a été identifié comme un « Territoire d’Industrie » parmi 124 autres Territoires au niveau national.</a:t>
            </a: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Pour maintenir la dynamique du « Territoire d’Industrie », le Pôle métropolitain a souhaité conserver ce Comité technique sous un format « virtuel » invitant les membres partenaires à y participer, à tout moment, via un formulaire de participation en ligne. Le besoin de répondre à l’urgence est primordial et pour ceux qui ne sont pas mobilisés en première ligne, notre rôle est également de prévoir l’après en continuant à accompagner les démarches d’innovation et de transition qui nous permettrons d’engager le tournant industriel du territoire.</a:t>
            </a:r>
          </a:p>
          <a:p>
            <a:pPr lvl="0">
              <a:spcAft>
                <a:spcPts val="0"/>
              </a:spcAft>
            </a:pPr>
            <a:endParaRPr lang="fr-FR" sz="1600" dirty="0">
              <a:solidFill>
                <a:schemeClr val="tx1">
                  <a:lumMod val="75000"/>
                  <a:lumOff val="25000"/>
                </a:schemeClr>
              </a:solidFill>
            </a:endParaRPr>
          </a:p>
          <a:p>
            <a:pPr lvl="0"/>
            <a:endParaRPr lang="fr-FR" sz="1600"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p:txBody>
      </p:sp>
      <p:sp>
        <p:nvSpPr>
          <p:cNvPr id="5" name="Rectangle 4">
            <a:extLst>
              <a:ext uri="{FF2B5EF4-FFF2-40B4-BE49-F238E27FC236}">
                <a16:creationId xmlns:a16="http://schemas.microsoft.com/office/drawing/2014/main" id="{CE3C2EFF-A46B-4BA5-8D6F-2AA5A53A1E01}"/>
              </a:ext>
            </a:extLst>
          </p:cNvPr>
          <p:cNvSpPr/>
          <p:nvPr>
            <p:custDataLst>
              <p:tags r:id="rId2"/>
            </p:custDataLst>
          </p:nvPr>
        </p:nvSpPr>
        <p:spPr>
          <a:xfrm>
            <a:off x="342250"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Introduction</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Tree>
    <p:extLst>
      <p:ext uri="{BB962C8B-B14F-4D97-AF65-F5344CB8AC3E}">
        <p14:creationId xmlns:p14="http://schemas.microsoft.com/office/powerpoint/2010/main" val="33129769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83435" y="1180946"/>
            <a:ext cx="8256233" cy="5386090"/>
          </a:xfrm>
          <a:prstGeom prst="rect">
            <a:avLst/>
          </a:prstGeom>
        </p:spPr>
        <p:txBody>
          <a:bodyPr wrap="square">
            <a:spAutoFit/>
          </a:bodyPr>
          <a:lstStyle/>
          <a:p>
            <a:pPr lvl="0">
              <a:spcAft>
                <a:spcPts val="0"/>
              </a:spcAft>
            </a:pPr>
            <a:endParaRPr lang="fr-FR" sz="1600" dirty="0">
              <a:solidFill>
                <a:schemeClr val="tx1">
                  <a:lumMod val="75000"/>
                  <a:lumOff val="25000"/>
                </a:schemeClr>
              </a:solidFill>
            </a:endParaRPr>
          </a:p>
          <a:p>
            <a:pPr lvl="0" algn="just">
              <a:spcBef>
                <a:spcPts val="0"/>
              </a:spcBef>
              <a:spcAft>
                <a:spcPts val="0"/>
              </a:spcAft>
            </a:pPr>
            <a:endParaRPr lang="fr-FR" sz="1600" b="1" dirty="0">
              <a:solidFill>
                <a:schemeClr val="tx1">
                  <a:lumMod val="75000"/>
                  <a:lumOff val="25000"/>
                </a:schemeClr>
              </a:solidFill>
            </a:endParaRPr>
          </a:p>
          <a:p>
            <a:pPr algn="just">
              <a:spcBef>
                <a:spcPts val="0"/>
              </a:spcBef>
              <a:spcAft>
                <a:spcPts val="0"/>
              </a:spcAft>
            </a:pPr>
            <a:r>
              <a:rPr lang="fr-FR" sz="1600" b="1" dirty="0">
                <a:solidFill>
                  <a:schemeClr val="tx1">
                    <a:lumMod val="75000"/>
                    <a:lumOff val="25000"/>
                  </a:schemeClr>
                </a:solidFill>
              </a:rPr>
              <a:t>L’APEC au service du développement des PME pour recruter rapidement des talents indispensables, développer l’attractivité de votre entreprise, se perfectionner au recrutement (p.70)</a:t>
            </a:r>
          </a:p>
          <a:p>
            <a:pPr lvl="0" algn="just">
              <a:spcBef>
                <a:spcPts val="0"/>
              </a:spcBef>
              <a:spcAft>
                <a:spcPts val="0"/>
              </a:spcAft>
            </a:pPr>
            <a:endParaRPr lang="fr-FR" sz="1600" b="1"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rPr>
              <a:t>1/ </a:t>
            </a:r>
            <a:r>
              <a:rPr lang="fr-FR" sz="1600" u="sng" dirty="0">
                <a:solidFill>
                  <a:schemeClr val="tx1">
                    <a:lumMod val="75000"/>
                    <a:lumOff val="25000"/>
                  </a:schemeClr>
                </a:solidFill>
              </a:rPr>
              <a:t>Recruter rapidement les talents indispensables</a:t>
            </a:r>
            <a:r>
              <a:rPr lang="fr-FR" sz="1600" dirty="0">
                <a:solidFill>
                  <a:schemeClr val="tx1">
                    <a:lumMod val="75000"/>
                    <a:lumOff val="25000"/>
                  </a:schemeClr>
                </a:solidFill>
              </a:rPr>
              <a:t> : </a:t>
            </a:r>
            <a:r>
              <a:rPr lang="fr-FR" sz="1600" i="1" dirty="0">
                <a:solidFill>
                  <a:schemeClr val="tx1">
                    <a:lumMod val="75000"/>
                    <a:lumOff val="25000"/>
                  </a:schemeClr>
                </a:solidFill>
              </a:rPr>
              <a:t>appui à la rédaction d’offre, présélection de candidats // service mobilisable pour optimiser les offres VTE</a:t>
            </a:r>
          </a:p>
          <a:p>
            <a:pPr lvl="0" algn="just">
              <a:spcBef>
                <a:spcPts val="0"/>
              </a:spcBef>
              <a:spcAft>
                <a:spcPts val="0"/>
              </a:spcAft>
            </a:pPr>
            <a:r>
              <a:rPr lang="fr-FR" sz="1600" dirty="0">
                <a:solidFill>
                  <a:schemeClr val="tx1">
                    <a:lumMod val="75000"/>
                    <a:lumOff val="25000"/>
                  </a:schemeClr>
                </a:solidFill>
              </a:rPr>
              <a:t>2/ </a:t>
            </a:r>
            <a:r>
              <a:rPr lang="fr-FR" sz="1600" u="sng" dirty="0">
                <a:solidFill>
                  <a:schemeClr val="tx1">
                    <a:lumMod val="75000"/>
                    <a:lumOff val="25000"/>
                  </a:schemeClr>
                </a:solidFill>
              </a:rPr>
              <a:t>Développer l’attractivité de votre entreprise</a:t>
            </a:r>
            <a:r>
              <a:rPr lang="fr-FR" sz="1600" dirty="0">
                <a:solidFill>
                  <a:schemeClr val="tx1">
                    <a:lumMod val="75000"/>
                    <a:lumOff val="25000"/>
                  </a:schemeClr>
                </a:solidFill>
              </a:rPr>
              <a:t> : </a:t>
            </a:r>
            <a:r>
              <a:rPr lang="fr-FR" sz="1600" i="1" dirty="0">
                <a:solidFill>
                  <a:schemeClr val="tx1">
                    <a:lumMod val="75000"/>
                    <a:lumOff val="25000"/>
                  </a:schemeClr>
                </a:solidFill>
              </a:rPr>
              <a:t>se rendre visible et attractive, avec une promesse employeur adaptée ; chercher les compétences grâce à une véritable stratégie de </a:t>
            </a:r>
            <a:r>
              <a:rPr lang="fr-FR" sz="1600" i="1" dirty="0" err="1">
                <a:solidFill>
                  <a:schemeClr val="tx1">
                    <a:lumMod val="75000"/>
                    <a:lumOff val="25000"/>
                  </a:schemeClr>
                </a:solidFill>
              </a:rPr>
              <a:t>sourcing</a:t>
            </a:r>
            <a:endParaRPr lang="fr-FR" sz="1600" i="1"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rPr>
              <a:t>3/ </a:t>
            </a:r>
            <a:r>
              <a:rPr lang="fr-FR" sz="1600" u="sng" dirty="0">
                <a:solidFill>
                  <a:schemeClr val="tx1">
                    <a:lumMod val="75000"/>
                    <a:lumOff val="25000"/>
                  </a:schemeClr>
                </a:solidFill>
              </a:rPr>
              <a:t>Se perfectionner au recrutement</a:t>
            </a:r>
            <a:r>
              <a:rPr lang="fr-FR" sz="1600" dirty="0">
                <a:solidFill>
                  <a:schemeClr val="tx1">
                    <a:lumMod val="75000"/>
                    <a:lumOff val="25000"/>
                  </a:schemeClr>
                </a:solidFill>
              </a:rPr>
              <a:t> </a:t>
            </a:r>
            <a:r>
              <a:rPr lang="fr-FR" sz="1600" i="1" dirty="0">
                <a:solidFill>
                  <a:schemeClr val="tx1">
                    <a:lumMod val="75000"/>
                    <a:lumOff val="25000"/>
                  </a:schemeClr>
                </a:solidFill>
              </a:rPr>
              <a:t>: atelier « Rédiger une offre d’emploi attractive », atelier « questionner efficacement en entretien de recrutement », atelier « mieux intégrer de nouvelles recrues</a:t>
            </a:r>
          </a:p>
          <a:p>
            <a:pPr lvl="0" algn="just">
              <a:spcBef>
                <a:spcPts val="0"/>
              </a:spcBef>
              <a:spcAft>
                <a:spcPts val="0"/>
              </a:spcAft>
            </a:pPr>
            <a:endParaRPr lang="fr-FR" sz="1600" dirty="0">
              <a:solidFill>
                <a:schemeClr val="tx1">
                  <a:lumMod val="75000"/>
                  <a:lumOff val="25000"/>
                </a:schemeClr>
              </a:solidFill>
            </a:endParaRPr>
          </a:p>
          <a:p>
            <a:pPr lvl="0" algn="just">
              <a:spcBef>
                <a:spcPts val="0"/>
              </a:spcBef>
              <a:spcAft>
                <a:spcPts val="0"/>
              </a:spcAft>
            </a:pPr>
            <a:r>
              <a:rPr lang="fr-FR" sz="1600" dirty="0">
                <a:solidFill>
                  <a:schemeClr val="tx1">
                    <a:lumMod val="75000"/>
                    <a:lumOff val="25000"/>
                  </a:schemeClr>
                </a:solidFill>
              </a:rPr>
              <a:t> </a:t>
            </a:r>
          </a:p>
          <a:p>
            <a:pPr lvl="0"/>
            <a:endParaRPr lang="fr-FR" sz="1600" dirty="0">
              <a:solidFill>
                <a:schemeClr val="tx1">
                  <a:lumMod val="75000"/>
                  <a:lumOff val="25000"/>
                </a:schemeClr>
              </a:solidFill>
            </a:endParaRPr>
          </a:p>
          <a:p>
            <a:pPr lvl="0"/>
            <a:endParaRPr lang="fr-FR" sz="1600" dirty="0">
              <a:solidFill>
                <a:schemeClr val="tx1">
                  <a:lumMod val="75000"/>
                  <a:lumOff val="25000"/>
                </a:schemeClr>
              </a:solidFill>
            </a:endParaRPr>
          </a:p>
          <a:p>
            <a:pPr lvl="0"/>
            <a:endParaRPr lang="fr-FR" sz="1600" dirty="0">
              <a:solidFill>
                <a:schemeClr val="tx1">
                  <a:lumMod val="75000"/>
                  <a:lumOff val="25000"/>
                </a:schemeClr>
              </a:solidFill>
            </a:endParaRPr>
          </a:p>
          <a:p>
            <a:pPr lvl="0"/>
            <a:r>
              <a:rPr lang="fr-FR" sz="1600" dirty="0">
                <a:solidFill>
                  <a:schemeClr val="tx1">
                    <a:lumMod val="75000"/>
                    <a:lumOff val="25000"/>
                  </a:schemeClr>
                </a:solidFill>
              </a:rPr>
              <a:t>Contact : Jean-Marc DARRAGON (Jean-Marc.DARRAGON@apec.fr)</a:t>
            </a:r>
          </a:p>
          <a:p>
            <a:pPr lvl="0" algn="just">
              <a:spcAft>
                <a:spcPts val="0"/>
              </a:spcAft>
            </a:pPr>
            <a:endParaRPr lang="fr-FR" sz="2400" dirty="0">
              <a:solidFill>
                <a:srgbClr val="24638F"/>
              </a:solidFill>
            </a:endParaRPr>
          </a:p>
        </p:txBody>
      </p:sp>
      <p:grpSp>
        <p:nvGrpSpPr>
          <p:cNvPr id="7" name="Groupe 6">
            <a:extLst>
              <a:ext uri="{FF2B5EF4-FFF2-40B4-BE49-F238E27FC236}">
                <a16:creationId xmlns:a16="http://schemas.microsoft.com/office/drawing/2014/main" id="{C9E843BB-6E14-4661-A93A-328147F0DA31}"/>
              </a:ext>
            </a:extLst>
          </p:cNvPr>
          <p:cNvGrpSpPr/>
          <p:nvPr/>
        </p:nvGrpSpPr>
        <p:grpSpPr>
          <a:xfrm>
            <a:off x="1153368" y="4766084"/>
            <a:ext cx="7516368" cy="885444"/>
            <a:chOff x="1128686" y="5323868"/>
            <a:chExt cx="7516368" cy="557784"/>
          </a:xfrm>
        </p:grpSpPr>
        <p:sp>
          <p:nvSpPr>
            <p:cNvPr id="2" name="Rectangle : coins arrondis 1">
              <a:extLst>
                <a:ext uri="{FF2B5EF4-FFF2-40B4-BE49-F238E27FC236}">
                  <a16:creationId xmlns:a16="http://schemas.microsoft.com/office/drawing/2014/main" id="{1CB1E445-96DA-4AEA-AE1D-3E32F37D7A8F}"/>
                </a:ext>
              </a:extLst>
            </p:cNvPr>
            <p:cNvSpPr/>
            <p:nvPr/>
          </p:nvSpPr>
          <p:spPr>
            <a:xfrm>
              <a:off x="1128686" y="5323868"/>
              <a:ext cx="7516368" cy="55778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F0E699D2-FE4A-472B-BF9E-7949CD869C06}"/>
                </a:ext>
              </a:extLst>
            </p:cNvPr>
            <p:cNvSpPr txBox="1"/>
            <p:nvPr/>
          </p:nvSpPr>
          <p:spPr>
            <a:xfrm>
              <a:off x="1527048" y="5418094"/>
              <a:ext cx="7014672" cy="407155"/>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rPr>
                <a:t>Ateliers collectifs ou coaching individuel  - </a:t>
              </a:r>
            </a:p>
            <a:p>
              <a:pPr algn="ctr"/>
              <a:r>
                <a:rPr lang="fr-FR" b="1" dirty="0">
                  <a:solidFill>
                    <a:schemeClr val="bg1"/>
                  </a:solidFill>
                  <a:effectLst>
                    <a:outerShdw blurRad="38100" dist="38100" dir="2700000" algn="tl">
                      <a:srgbClr val="000000">
                        <a:alpha val="43137"/>
                      </a:srgbClr>
                    </a:outerShdw>
                  </a:effectLst>
                </a:rPr>
                <a:t>GRATUITS au titre de la cotisation versée à l’APEC</a:t>
              </a:r>
            </a:p>
          </p:txBody>
        </p:sp>
        <p:sp>
          <p:nvSpPr>
            <p:cNvPr id="4" name="Flèche : droite 3">
              <a:extLst>
                <a:ext uri="{FF2B5EF4-FFF2-40B4-BE49-F238E27FC236}">
                  <a16:creationId xmlns:a16="http://schemas.microsoft.com/office/drawing/2014/main" id="{69CB7C47-1D95-4911-AF4E-B4C3773D3DFA}"/>
                </a:ext>
              </a:extLst>
            </p:cNvPr>
            <p:cNvSpPr/>
            <p:nvPr/>
          </p:nvSpPr>
          <p:spPr>
            <a:xfrm>
              <a:off x="1423714" y="5506748"/>
              <a:ext cx="521208" cy="192024"/>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9" name="Graphique 8">
            <a:extLst>
              <a:ext uri="{FF2B5EF4-FFF2-40B4-BE49-F238E27FC236}">
                <a16:creationId xmlns:a16="http://schemas.microsoft.com/office/drawing/2014/main" id="{94FC6A8E-3F5F-49ED-8C6B-23E6B0397A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6888" y="738224"/>
            <a:ext cx="1328166" cy="885444"/>
          </a:xfrm>
          <a:prstGeom prst="rect">
            <a:avLst/>
          </a:prstGeom>
        </p:spPr>
      </p:pic>
      <p:sp>
        <p:nvSpPr>
          <p:cNvPr id="11" name="Ellipse 10">
            <a:extLst>
              <a:ext uri="{FF2B5EF4-FFF2-40B4-BE49-F238E27FC236}">
                <a16:creationId xmlns:a16="http://schemas.microsoft.com/office/drawing/2014/main" id="{8784934E-0C85-47AC-89E9-E96E9DF232F5}"/>
              </a:ext>
            </a:extLst>
          </p:cNvPr>
          <p:cNvSpPr/>
          <p:nvPr/>
        </p:nvSpPr>
        <p:spPr>
          <a:xfrm>
            <a:off x="3950208" y="793740"/>
            <a:ext cx="621792" cy="631073"/>
          </a:xfrm>
          <a:prstGeom prst="ellipse">
            <a:avLst/>
          </a:prstGeom>
          <a:solidFill>
            <a:srgbClr val="996633"/>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600" b="1" dirty="0">
                <a:solidFill>
                  <a:schemeClr val="tx1"/>
                </a:solidFill>
              </a:rPr>
              <a:t>19</a:t>
            </a:r>
          </a:p>
        </p:txBody>
      </p:sp>
      <p:sp>
        <p:nvSpPr>
          <p:cNvPr id="12" name="Rectangle 11">
            <a:extLst>
              <a:ext uri="{FF2B5EF4-FFF2-40B4-BE49-F238E27FC236}">
                <a16:creationId xmlns:a16="http://schemas.microsoft.com/office/drawing/2014/main" id="{E9D45511-B166-473E-B71E-1295A920DE87}"/>
              </a:ext>
            </a:extLst>
          </p:cNvPr>
          <p:cNvSpPr/>
          <p:nvPr>
            <p:custDataLst>
              <p:tags r:id="rId2"/>
            </p:custDataLst>
          </p:nvPr>
        </p:nvSpPr>
        <p:spPr>
          <a:xfrm>
            <a:off x="625714"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Montée en compétence et évolution des process de recrutement</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Tree>
    <p:extLst>
      <p:ext uri="{BB962C8B-B14F-4D97-AF65-F5344CB8AC3E}">
        <p14:creationId xmlns:p14="http://schemas.microsoft.com/office/powerpoint/2010/main" val="76845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B356CFA-BF29-45DC-AAB6-55BB8985E5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1808" y="-6094"/>
            <a:ext cx="3913632" cy="2609088"/>
          </a:xfrm>
          <a:prstGeom prst="rect">
            <a:avLst/>
          </a:prstGeom>
          <a:ln>
            <a:noFill/>
          </a:ln>
          <a:effectLst>
            <a:outerShdw blurRad="190500" algn="tl" rotWithShape="0">
              <a:srgbClr val="000000">
                <a:alpha val="70000"/>
              </a:srgbClr>
            </a:outerShdw>
          </a:effectLst>
        </p:spPr>
      </p:pic>
      <p:sp>
        <p:nvSpPr>
          <p:cNvPr id="6" name="Rectangle 5"/>
          <p:cNvSpPr/>
          <p:nvPr>
            <p:custDataLst>
              <p:tags r:id="rId1"/>
            </p:custDataLst>
          </p:nvPr>
        </p:nvSpPr>
        <p:spPr>
          <a:xfrm>
            <a:off x="681398" y="186546"/>
            <a:ext cx="8380520" cy="1077218"/>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2000" u="sng" dirty="0">
              <a:solidFill>
                <a:srgbClr val="24638F"/>
              </a:solidFill>
            </a:endParaRPr>
          </a:p>
          <a:p>
            <a:pPr lvl="0" algn="just">
              <a:spcAft>
                <a:spcPts val="0"/>
              </a:spcAft>
            </a:pPr>
            <a:endParaRPr lang="fr-FR" sz="2000" i="1" dirty="0">
              <a:solidFill>
                <a:srgbClr val="24638F"/>
              </a:solidFill>
            </a:endParaRPr>
          </a:p>
        </p:txBody>
      </p:sp>
      <p:sp>
        <p:nvSpPr>
          <p:cNvPr id="4" name="Rectangle 3">
            <a:extLst>
              <a:ext uri="{FF2B5EF4-FFF2-40B4-BE49-F238E27FC236}">
                <a16:creationId xmlns:a16="http://schemas.microsoft.com/office/drawing/2014/main" id="{9CB21C6D-DCD0-4857-9331-120B3C848AB6}"/>
              </a:ext>
            </a:extLst>
          </p:cNvPr>
          <p:cNvSpPr/>
          <p:nvPr>
            <p:custDataLst>
              <p:tags r:id="rId2"/>
            </p:custDataLst>
          </p:nvPr>
        </p:nvSpPr>
        <p:spPr>
          <a:xfrm>
            <a:off x="625714" y="0"/>
            <a:ext cx="8135462" cy="49699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Innovation</a:t>
            </a:r>
          </a:p>
        </p:txBody>
      </p:sp>
      <p:pic>
        <p:nvPicPr>
          <p:cNvPr id="5" name="Image 4">
            <a:extLst>
              <a:ext uri="{FF2B5EF4-FFF2-40B4-BE49-F238E27FC236}">
                <a16:creationId xmlns:a16="http://schemas.microsoft.com/office/drawing/2014/main" id="{945884DD-960D-4599-AF65-44BD1E1956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8" y="1790910"/>
            <a:ext cx="4088881" cy="2622562"/>
          </a:xfrm>
          <a:prstGeom prst="rect">
            <a:avLst/>
          </a:prstGeom>
          <a:ln>
            <a:noFill/>
          </a:ln>
          <a:effectLst>
            <a:outerShdw blurRad="190500" algn="tl" rotWithShape="0">
              <a:srgbClr val="000000">
                <a:alpha val="70000"/>
              </a:srgbClr>
            </a:outerShdw>
          </a:effectLst>
        </p:spPr>
      </p:pic>
      <p:pic>
        <p:nvPicPr>
          <p:cNvPr id="9" name="Image 8">
            <a:extLst>
              <a:ext uri="{FF2B5EF4-FFF2-40B4-BE49-F238E27FC236}">
                <a16:creationId xmlns:a16="http://schemas.microsoft.com/office/drawing/2014/main" id="{28F0E50A-86C9-4B81-B9C7-D7369150EA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0095" y="370341"/>
            <a:ext cx="3494431" cy="2332533"/>
          </a:xfrm>
          <a:prstGeom prst="rect">
            <a:avLst/>
          </a:prstGeom>
          <a:ln>
            <a:noFill/>
          </a:ln>
          <a:effectLst>
            <a:outerShdw blurRad="190500" algn="tl" rotWithShape="0">
              <a:srgbClr val="000000">
                <a:alpha val="70000"/>
              </a:srgbClr>
            </a:outerShdw>
          </a:effectLst>
        </p:spPr>
      </p:pic>
      <p:pic>
        <p:nvPicPr>
          <p:cNvPr id="20" name="Image 19">
            <a:extLst>
              <a:ext uri="{FF2B5EF4-FFF2-40B4-BE49-F238E27FC236}">
                <a16:creationId xmlns:a16="http://schemas.microsoft.com/office/drawing/2014/main" id="{115B1A61-F038-4FE0-A77D-AB035EECBC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45810" y="2602994"/>
            <a:ext cx="5658772" cy="1735357"/>
          </a:xfrm>
          <a:prstGeom prst="rect">
            <a:avLst/>
          </a:prstGeom>
        </p:spPr>
      </p:pic>
      <p:pic>
        <p:nvPicPr>
          <p:cNvPr id="21" name="Image 20">
            <a:extLst>
              <a:ext uri="{FF2B5EF4-FFF2-40B4-BE49-F238E27FC236}">
                <a16:creationId xmlns:a16="http://schemas.microsoft.com/office/drawing/2014/main" id="{8086E60B-8769-43F7-82C0-0874E9D2D0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83858" y="4338351"/>
            <a:ext cx="5418931" cy="2462105"/>
          </a:xfrm>
          <a:prstGeom prst="rect">
            <a:avLst/>
          </a:prstGeom>
        </p:spPr>
      </p:pic>
    </p:spTree>
    <p:extLst>
      <p:ext uri="{BB962C8B-B14F-4D97-AF65-F5344CB8AC3E}">
        <p14:creationId xmlns:p14="http://schemas.microsoft.com/office/powerpoint/2010/main" val="19756257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5" y="610136"/>
            <a:ext cx="6154494" cy="6863417"/>
          </a:xfrm>
          <a:prstGeom prst="rect">
            <a:avLst/>
          </a:prstGeom>
        </p:spPr>
        <p:txBody>
          <a:bodyPr wrap="square">
            <a:spAutoFit/>
          </a:bodyPr>
          <a:lstStyle/>
          <a:p>
            <a:pPr lvl="0">
              <a:spcAft>
                <a:spcPts val="0"/>
              </a:spcAft>
            </a:pPr>
            <a:endParaRPr lang="fr-FR" sz="1600" dirty="0">
              <a:solidFill>
                <a:schemeClr val="tx1">
                  <a:lumMod val="75000"/>
                  <a:lumOff val="25000"/>
                </a:schemeClr>
              </a:solidFill>
            </a:endParaRPr>
          </a:p>
          <a:p>
            <a:pPr>
              <a:spcAft>
                <a:spcPts val="0"/>
              </a:spcAft>
            </a:pPr>
            <a:r>
              <a:rPr lang="fr-FR" sz="1600" b="1" dirty="0">
                <a:solidFill>
                  <a:schemeClr val="tx1">
                    <a:lumMod val="75000"/>
                    <a:lumOff val="25000"/>
                  </a:schemeClr>
                </a:solidFill>
              </a:rPr>
              <a:t>Appel à projet « Territoire d’Innovation », articulation avec les Territoires d’Industrie (p.79)</a:t>
            </a:r>
          </a:p>
          <a:p>
            <a:pPr>
              <a:spcAft>
                <a:spcPts val="0"/>
              </a:spcAft>
            </a:pPr>
            <a:endParaRPr lang="fr-FR" sz="1600" b="1" dirty="0">
              <a:solidFill>
                <a:schemeClr val="tx1">
                  <a:lumMod val="75000"/>
                  <a:lumOff val="25000"/>
                </a:schemeClr>
              </a:solidFill>
            </a:endParaRPr>
          </a:p>
          <a:p>
            <a:pPr>
              <a:spcAft>
                <a:spcPts val="0"/>
              </a:spcAft>
            </a:pPr>
            <a:r>
              <a:rPr lang="fr-FR" sz="1600" dirty="0">
                <a:solidFill>
                  <a:srgbClr val="24638F"/>
                </a:solidFill>
              </a:rPr>
              <a:t>→ </a:t>
            </a:r>
            <a:r>
              <a:rPr lang="fr-FR" sz="1600" dirty="0">
                <a:solidFill>
                  <a:schemeClr val="tx1">
                    <a:lumMod val="75000"/>
                    <a:lumOff val="25000"/>
                  </a:schemeClr>
                </a:solidFill>
              </a:rPr>
              <a:t>3 actions inscrites à la fois dans TIGA et dans TEDI = étude des financements au cas par cas entre les deux dispositifs pour chaque projet</a:t>
            </a:r>
          </a:p>
          <a:p>
            <a:pPr>
              <a:spcAft>
                <a:spcPts val="0"/>
              </a:spcAft>
            </a:pPr>
            <a:r>
              <a:rPr lang="fr-FR" sz="1600" dirty="0">
                <a:solidFill>
                  <a:srgbClr val="24638F"/>
                </a:solidFill>
              </a:rPr>
              <a:t>→ </a:t>
            </a:r>
            <a:r>
              <a:rPr lang="fr-FR" sz="1600" dirty="0">
                <a:solidFill>
                  <a:schemeClr val="tx1">
                    <a:lumMod val="75000"/>
                    <a:lumOff val="25000"/>
                  </a:schemeClr>
                </a:solidFill>
              </a:rPr>
              <a:t>des partenaires et des objectifs communs</a:t>
            </a:r>
          </a:p>
          <a:p>
            <a:pPr>
              <a:spcAft>
                <a:spcPts val="0"/>
              </a:spcAft>
            </a:pPr>
            <a:endParaRPr lang="fr-FR" sz="1600" dirty="0">
              <a:solidFill>
                <a:schemeClr val="tx1">
                  <a:lumMod val="75000"/>
                  <a:lumOff val="25000"/>
                </a:schemeClr>
              </a:solidFill>
            </a:endParaRPr>
          </a:p>
          <a:p>
            <a:pPr>
              <a:spcAft>
                <a:spcPts val="0"/>
              </a:spcAft>
            </a:pPr>
            <a:r>
              <a:rPr lang="fr-FR" sz="1600" dirty="0">
                <a:solidFill>
                  <a:srgbClr val="24638F"/>
                </a:solidFill>
              </a:rPr>
              <a:t>→ </a:t>
            </a:r>
            <a:r>
              <a:rPr lang="fr-FR" sz="1600" b="1" dirty="0">
                <a:solidFill>
                  <a:schemeClr val="tx1">
                    <a:lumMod val="75000"/>
                    <a:lumOff val="25000"/>
                  </a:schemeClr>
                </a:solidFill>
              </a:rPr>
              <a:t>TEDI</a:t>
            </a:r>
            <a:r>
              <a:rPr lang="fr-FR" sz="1600" dirty="0">
                <a:solidFill>
                  <a:schemeClr val="tx1">
                    <a:lumMod val="75000"/>
                    <a:lumOff val="25000"/>
                  </a:schemeClr>
                </a:solidFill>
              </a:rPr>
              <a:t> : </a:t>
            </a:r>
          </a:p>
          <a:p>
            <a:pPr marL="285750" indent="-285750">
              <a:spcAft>
                <a:spcPts val="0"/>
              </a:spcAft>
              <a:buFont typeface="Wingdings" panose="05000000000000000000" pitchFamily="2" charset="2"/>
              <a:buChar char="§"/>
            </a:pPr>
            <a:r>
              <a:rPr lang="fr-FR" sz="1600" dirty="0">
                <a:solidFill>
                  <a:schemeClr val="tx1">
                    <a:lumMod val="75000"/>
                    <a:lumOff val="25000"/>
                  </a:schemeClr>
                </a:solidFill>
              </a:rPr>
              <a:t>Animé par le Pôle métropolitain / 20 actions / 4 axes : recruter, innover, attirer, simplifier</a:t>
            </a:r>
          </a:p>
          <a:p>
            <a:pPr marL="285750" indent="-285750">
              <a:spcAft>
                <a:spcPts val="0"/>
              </a:spcAft>
              <a:buFont typeface="Wingdings" panose="05000000000000000000" pitchFamily="2" charset="2"/>
              <a:buChar char="§"/>
            </a:pPr>
            <a:r>
              <a:rPr lang="fr-FR" sz="1600" dirty="0">
                <a:solidFill>
                  <a:schemeClr val="tx1">
                    <a:lumMod val="75000"/>
                    <a:lumOff val="25000"/>
                  </a:schemeClr>
                </a:solidFill>
              </a:rPr>
              <a:t>orientation des projets vers un ensemble de dispositifs d’accompagnements de droit commun (technique ou financier)</a:t>
            </a:r>
          </a:p>
          <a:p>
            <a:pPr marL="285750" indent="-285750">
              <a:spcAft>
                <a:spcPts val="0"/>
              </a:spcAft>
              <a:buFont typeface="Wingdings" panose="05000000000000000000" pitchFamily="2" charset="2"/>
              <a:buChar char="§"/>
            </a:pPr>
            <a:endParaRPr lang="fr-FR" sz="1600" dirty="0">
              <a:solidFill>
                <a:schemeClr val="tx1">
                  <a:lumMod val="75000"/>
                  <a:lumOff val="25000"/>
                </a:schemeClr>
              </a:solidFill>
            </a:endParaRPr>
          </a:p>
          <a:p>
            <a:pPr>
              <a:spcAft>
                <a:spcPts val="0"/>
              </a:spcAft>
            </a:pPr>
            <a:r>
              <a:rPr lang="fr-FR" sz="1600" dirty="0">
                <a:solidFill>
                  <a:srgbClr val="24638F"/>
                </a:solidFill>
              </a:rPr>
              <a:t>→</a:t>
            </a:r>
            <a:r>
              <a:rPr lang="fr-FR" sz="1600" b="1" dirty="0">
                <a:solidFill>
                  <a:schemeClr val="tx1">
                    <a:lumMod val="75000"/>
                    <a:lumOff val="25000"/>
                  </a:schemeClr>
                </a:solidFill>
              </a:rPr>
              <a:t> TIGA </a:t>
            </a:r>
            <a:r>
              <a:rPr lang="fr-FR" sz="1600" dirty="0">
                <a:solidFill>
                  <a:schemeClr val="tx1">
                    <a:lumMod val="75000"/>
                    <a:lumOff val="25000"/>
                  </a:schemeClr>
                </a:solidFill>
              </a:rPr>
              <a:t>: </a:t>
            </a:r>
          </a:p>
          <a:p>
            <a:pPr marL="285750" lvl="0" indent="-285750" algn="just">
              <a:spcBef>
                <a:spcPts val="0"/>
              </a:spcBef>
              <a:spcAft>
                <a:spcPts val="0"/>
              </a:spcAft>
              <a:buFont typeface="Wingdings" panose="05000000000000000000" pitchFamily="2" charset="2"/>
              <a:buChar char="§"/>
            </a:pPr>
            <a:r>
              <a:rPr lang="fr-FR" sz="1600" dirty="0">
                <a:solidFill>
                  <a:schemeClr val="tx1">
                    <a:lumMod val="75000"/>
                    <a:lumOff val="25000"/>
                  </a:schemeClr>
                </a:solidFill>
              </a:rPr>
              <a:t>Porté par PMA et GBA / 27 actions / 3 axes : Industrie 4.H, Hydrogène – énergie, Compétences / acculturation</a:t>
            </a:r>
          </a:p>
          <a:p>
            <a:pPr marL="285750" indent="-285750">
              <a:spcAft>
                <a:spcPts val="0"/>
              </a:spcAft>
              <a:buFont typeface="Wingdings" panose="05000000000000000000" pitchFamily="2" charset="2"/>
              <a:buChar char="§"/>
            </a:pPr>
            <a:r>
              <a:rPr lang="fr-FR" sz="1600" dirty="0">
                <a:solidFill>
                  <a:schemeClr val="tx1">
                    <a:lumMod val="75000"/>
                    <a:lumOff val="25000"/>
                  </a:schemeClr>
                </a:solidFill>
              </a:rPr>
              <a:t>Projets financés par le PIA 3 </a:t>
            </a:r>
            <a:endParaRPr lang="fr-FR" sz="1600" dirty="0">
              <a:solidFill>
                <a:srgbClr val="24638F"/>
              </a:solidFill>
            </a:endParaRPr>
          </a:p>
          <a:p>
            <a:pPr>
              <a:spcAft>
                <a:spcPts val="0"/>
              </a:spcAft>
            </a:pPr>
            <a:endParaRPr lang="fr-FR" sz="1600" b="1" dirty="0">
              <a:solidFill>
                <a:schemeClr val="tx1">
                  <a:lumMod val="75000"/>
                  <a:lumOff val="25000"/>
                </a:schemeClr>
              </a:solidFill>
            </a:endParaRPr>
          </a:p>
          <a:p>
            <a:pPr>
              <a:spcAft>
                <a:spcPts val="0"/>
              </a:spcAft>
            </a:pPr>
            <a:r>
              <a:rPr lang="fr-FR" sz="1600" b="1" dirty="0">
                <a:solidFill>
                  <a:schemeClr val="tx1">
                    <a:lumMod val="75000"/>
                    <a:lumOff val="25000"/>
                  </a:schemeClr>
                </a:solidFill>
              </a:rPr>
              <a:t>L’articulation des financements entre les deux programmes est explicité sur la diapo 30 :  </a:t>
            </a:r>
          </a:p>
          <a:p>
            <a:pPr lvl="0">
              <a:spcAft>
                <a:spcPts val="0"/>
              </a:spcAft>
            </a:pPr>
            <a:endParaRPr lang="fr-FR" sz="1600" dirty="0">
              <a:solidFill>
                <a:schemeClr val="tx1">
                  <a:lumMod val="75000"/>
                  <a:lumOff val="25000"/>
                </a:schemeClr>
              </a:solidFill>
            </a:endParaRPr>
          </a:p>
          <a:p>
            <a:pPr lvl="0" algn="just">
              <a:spcBef>
                <a:spcPts val="0"/>
              </a:spcBef>
              <a:spcAft>
                <a:spcPts val="0"/>
              </a:spcAft>
            </a:pPr>
            <a:endParaRPr lang="fr-FR" sz="1600" dirty="0">
              <a:solidFill>
                <a:schemeClr val="tx1">
                  <a:lumMod val="75000"/>
                  <a:lumOff val="25000"/>
                </a:schemeClr>
              </a:solidFill>
            </a:endParaRPr>
          </a:p>
          <a:p>
            <a:pPr lvl="0"/>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pic>
        <p:nvPicPr>
          <p:cNvPr id="2" name="Image 1">
            <a:extLst>
              <a:ext uri="{FF2B5EF4-FFF2-40B4-BE49-F238E27FC236}">
                <a16:creationId xmlns:a16="http://schemas.microsoft.com/office/drawing/2014/main" id="{C06601A8-005B-4F7D-BBFB-50C38CE3C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9254" y="937135"/>
            <a:ext cx="1564464" cy="356741"/>
          </a:xfrm>
          <a:prstGeom prst="rect">
            <a:avLst/>
          </a:prstGeom>
        </p:spPr>
      </p:pic>
      <p:pic>
        <p:nvPicPr>
          <p:cNvPr id="3" name="Image 2">
            <a:extLst>
              <a:ext uri="{FF2B5EF4-FFF2-40B4-BE49-F238E27FC236}">
                <a16:creationId xmlns:a16="http://schemas.microsoft.com/office/drawing/2014/main" id="{9F99DCBA-1192-479C-BCF2-CB21627376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70810" y="952907"/>
            <a:ext cx="360385" cy="364260"/>
          </a:xfrm>
          <a:prstGeom prst="rect">
            <a:avLst/>
          </a:prstGeom>
        </p:spPr>
      </p:pic>
      <p:pic>
        <p:nvPicPr>
          <p:cNvPr id="4" name="Image 3">
            <a:extLst>
              <a:ext uri="{FF2B5EF4-FFF2-40B4-BE49-F238E27FC236}">
                <a16:creationId xmlns:a16="http://schemas.microsoft.com/office/drawing/2014/main" id="{CBEB4016-46B9-4A43-AC45-3DA3A740C125}"/>
              </a:ext>
            </a:extLst>
          </p:cNvPr>
          <p:cNvPicPr>
            <a:picLocks noChangeAspect="1"/>
          </p:cNvPicPr>
          <p:nvPr/>
        </p:nvPicPr>
        <p:blipFill>
          <a:blip r:embed="rId7"/>
          <a:stretch>
            <a:fillRect/>
          </a:stretch>
        </p:blipFill>
        <p:spPr>
          <a:xfrm>
            <a:off x="6003859" y="848876"/>
            <a:ext cx="1018120" cy="554784"/>
          </a:xfrm>
          <a:prstGeom prst="rect">
            <a:avLst/>
          </a:prstGeom>
        </p:spPr>
      </p:pic>
      <p:sp>
        <p:nvSpPr>
          <p:cNvPr id="9" name="ZoneTexte 8">
            <a:extLst>
              <a:ext uri="{FF2B5EF4-FFF2-40B4-BE49-F238E27FC236}">
                <a16:creationId xmlns:a16="http://schemas.microsoft.com/office/drawing/2014/main" id="{44BAFF80-5E1E-4E93-B5EC-A48B17C3C244}"/>
              </a:ext>
            </a:extLst>
          </p:cNvPr>
          <p:cNvSpPr txBox="1"/>
          <p:nvPr/>
        </p:nvSpPr>
        <p:spPr>
          <a:xfrm>
            <a:off x="7285459" y="1662676"/>
            <a:ext cx="1787365" cy="369332"/>
          </a:xfrm>
          <a:prstGeom prst="rect">
            <a:avLst/>
          </a:prstGeom>
          <a:noFill/>
        </p:spPr>
        <p:txBody>
          <a:bodyPr wrap="square" rtlCol="0">
            <a:spAutoFit/>
          </a:bodyPr>
          <a:lstStyle/>
          <a:p>
            <a:pPr algn="ctr"/>
            <a:r>
              <a:rPr lang="fr-FR" dirty="0"/>
              <a:t>ISTHY</a:t>
            </a:r>
          </a:p>
        </p:txBody>
      </p:sp>
      <p:pic>
        <p:nvPicPr>
          <p:cNvPr id="13" name="Image 12">
            <a:extLst>
              <a:ext uri="{FF2B5EF4-FFF2-40B4-BE49-F238E27FC236}">
                <a16:creationId xmlns:a16="http://schemas.microsoft.com/office/drawing/2014/main" id="{F10613D1-6CD9-4EAA-8FD9-0236FACB7BC3}"/>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51002" y="1967621"/>
            <a:ext cx="1603347" cy="841758"/>
          </a:xfrm>
          <a:prstGeom prst="rect">
            <a:avLst/>
          </a:prstGeom>
        </p:spPr>
      </p:pic>
      <p:pic>
        <p:nvPicPr>
          <p:cNvPr id="14" name="Image 13">
            <a:extLst>
              <a:ext uri="{FF2B5EF4-FFF2-40B4-BE49-F238E27FC236}">
                <a16:creationId xmlns:a16="http://schemas.microsoft.com/office/drawing/2014/main" id="{91033B8E-9798-4B6A-B51B-CD778AD70F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89028" y="2950361"/>
            <a:ext cx="1660295" cy="841758"/>
          </a:xfrm>
          <a:prstGeom prst="rect">
            <a:avLst/>
          </a:prstGeom>
        </p:spPr>
      </p:pic>
      <p:pic>
        <p:nvPicPr>
          <p:cNvPr id="15" name="Image 14">
            <a:extLst>
              <a:ext uri="{FF2B5EF4-FFF2-40B4-BE49-F238E27FC236}">
                <a16:creationId xmlns:a16="http://schemas.microsoft.com/office/drawing/2014/main" id="{7BCDEFBC-6D39-4AF2-B157-A2B3A6F09D3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21979" y="4365034"/>
            <a:ext cx="1994394" cy="369332"/>
          </a:xfrm>
          <a:prstGeom prst="rect">
            <a:avLst/>
          </a:prstGeom>
        </p:spPr>
      </p:pic>
      <mc:AlternateContent xmlns:mc="http://schemas.openxmlformats.org/markup-compatibility/2006" xmlns:pslz="http://schemas.microsoft.com/office/powerpoint/2016/slidezoom">
        <mc:Choice Requires="pslz">
          <p:graphicFrame>
            <p:nvGraphicFramePr>
              <p:cNvPr id="8" name="Zoom de diapositive 7">
                <a:extLst>
                  <a:ext uri="{FF2B5EF4-FFF2-40B4-BE49-F238E27FC236}">
                    <a16:creationId xmlns:a16="http://schemas.microsoft.com/office/drawing/2014/main" id="{42634184-4489-4FF8-AEAA-5A69A5F4B0CE}"/>
                  </a:ext>
                </a:extLst>
              </p:cNvPr>
              <p:cNvGraphicFramePr>
                <a:graphicFrameLocks noChangeAspect="1"/>
              </p:cNvGraphicFramePr>
              <p:nvPr>
                <p:extLst>
                  <p:ext uri="{D42A27DB-BD31-4B8C-83A1-F6EECF244321}">
                    <p14:modId xmlns:p14="http://schemas.microsoft.com/office/powerpoint/2010/main" val="3489094480"/>
                  </p:ext>
                </p:extLst>
              </p:nvPr>
            </p:nvGraphicFramePr>
            <p:xfrm>
              <a:off x="7170810" y="4969215"/>
              <a:ext cx="1678513" cy="1258884"/>
            </p:xfrm>
            <a:graphic>
              <a:graphicData uri="http://schemas.microsoft.com/office/powerpoint/2016/slidezoom">
                <pslz:sldZm>
                  <pslz:sldZmObj sldId="449" cId="3200140557">
                    <pslz:zmPr id="{C9A8A702-7318-454B-8D08-27EE7C791A12}" returnToParent="0" transitionDur="1000">
                      <p166:blipFill xmlns:p166="http://schemas.microsoft.com/office/powerpoint/2016/6/main">
                        <a:blip r:embed="rId11"/>
                        <a:stretch>
                          <a:fillRect/>
                        </a:stretch>
                      </p166:blipFill>
                      <p166:spPr xmlns:p166="http://schemas.microsoft.com/office/powerpoint/2016/6/main">
                        <a:xfrm>
                          <a:off x="0" y="0"/>
                          <a:ext cx="1678513" cy="1258884"/>
                        </a:xfrm>
                        <a:prstGeom prst="rect">
                          <a:avLst/>
                        </a:prstGeom>
                        <a:ln w="3175">
                          <a:solidFill>
                            <a:prstClr val="ltGray"/>
                          </a:solidFill>
                        </a:ln>
                      </p166:spPr>
                    </pslz:zmPr>
                  </pslz:sldZmObj>
                </pslz:sldZm>
              </a:graphicData>
            </a:graphic>
          </p:graphicFrame>
        </mc:Choice>
        <mc:Fallback xmlns="">
          <p:pic>
            <p:nvPicPr>
              <p:cNvPr id="8" name="Zoom de diapositive 7">
                <a:hlinkClick r:id="rId12" action="ppaction://hlinksldjump"/>
                <a:extLst>
                  <a:ext uri="{FF2B5EF4-FFF2-40B4-BE49-F238E27FC236}">
                    <a16:creationId xmlns:a16="http://schemas.microsoft.com/office/drawing/2014/main" xmlns="" xmlns:pslz="http://schemas.microsoft.com/office/powerpoint/2016/slidezoom" id="{42634184-4489-4FF8-AEAA-5A69A5F4B0CE}"/>
                  </a:ext>
                </a:extLst>
              </p:cNvPr>
              <p:cNvPicPr>
                <a:picLocks noGrp="1" noRot="1" noChangeAspect="1" noMove="1" noResize="1" noEditPoints="1" noAdjustHandles="1" noChangeArrowheads="1" noChangeShapeType="1"/>
              </p:cNvPicPr>
              <p:nvPr/>
            </p:nvPicPr>
            <p:blipFill>
              <a:blip r:embed="rId13"/>
              <a:stretch>
                <a:fillRect/>
              </a:stretch>
            </p:blipFill>
            <p:spPr>
              <a:xfrm>
                <a:off x="7170810" y="4969215"/>
                <a:ext cx="1678513" cy="1258884"/>
              </a:xfrm>
              <a:prstGeom prst="rect">
                <a:avLst/>
              </a:prstGeom>
              <a:ln w="3175">
                <a:solidFill>
                  <a:prstClr val="ltGray"/>
                </a:solidFill>
              </a:ln>
            </p:spPr>
          </p:pic>
        </mc:Fallback>
      </mc:AlternateContent>
      <p:sp>
        <p:nvSpPr>
          <p:cNvPr id="12" name="Flèche : droite rayée 11">
            <a:extLst>
              <a:ext uri="{FF2B5EF4-FFF2-40B4-BE49-F238E27FC236}">
                <a16:creationId xmlns:a16="http://schemas.microsoft.com/office/drawing/2014/main" id="{FEFC78FE-4971-4736-8A73-8B22EF8CA665}"/>
              </a:ext>
            </a:extLst>
          </p:cNvPr>
          <p:cNvSpPr/>
          <p:nvPr/>
        </p:nvSpPr>
        <p:spPr>
          <a:xfrm>
            <a:off x="5001768" y="5753092"/>
            <a:ext cx="2007946" cy="256032"/>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C1B8B904-6E97-4748-99B8-5F91BF864805}"/>
              </a:ext>
            </a:extLst>
          </p:cNvPr>
          <p:cNvSpPr/>
          <p:nvPr/>
        </p:nvSpPr>
        <p:spPr>
          <a:xfrm>
            <a:off x="8227531" y="269100"/>
            <a:ext cx="621792" cy="6310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22</a:t>
            </a:r>
          </a:p>
        </p:txBody>
      </p:sp>
      <p:sp>
        <p:nvSpPr>
          <p:cNvPr id="18" name="Rectangle 17">
            <a:extLst>
              <a:ext uri="{FF2B5EF4-FFF2-40B4-BE49-F238E27FC236}">
                <a16:creationId xmlns:a16="http://schemas.microsoft.com/office/drawing/2014/main" id="{7E62B670-018F-4DBD-BDB9-F0416865BA5E}"/>
              </a:ext>
            </a:extLst>
          </p:cNvPr>
          <p:cNvSpPr/>
          <p:nvPr>
            <p:custDataLst>
              <p:tags r:id="rId2"/>
            </p:custDataLst>
          </p:nvPr>
        </p:nvSpPr>
        <p:spPr>
          <a:xfrm>
            <a:off x="625714" y="0"/>
            <a:ext cx="8135462" cy="49699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Innovation</a:t>
            </a:r>
          </a:p>
        </p:txBody>
      </p:sp>
      <p:pic>
        <p:nvPicPr>
          <p:cNvPr id="7" name="Image 6">
            <a:extLst>
              <a:ext uri="{FF2B5EF4-FFF2-40B4-BE49-F238E27FC236}">
                <a16:creationId xmlns:a16="http://schemas.microsoft.com/office/drawing/2014/main" id="{090B579F-F0D3-4945-9C64-935E0A8FCBE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093976" y="4126201"/>
            <a:ext cx="777240" cy="412049"/>
          </a:xfrm>
          <a:prstGeom prst="rect">
            <a:avLst/>
          </a:prstGeom>
        </p:spPr>
      </p:pic>
      <p:pic>
        <p:nvPicPr>
          <p:cNvPr id="11" name="Image 10">
            <a:extLst>
              <a:ext uri="{FF2B5EF4-FFF2-40B4-BE49-F238E27FC236}">
                <a16:creationId xmlns:a16="http://schemas.microsoft.com/office/drawing/2014/main" id="{793D1CD7-F959-46F0-BC56-182A95B23AC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35421" y="4185913"/>
            <a:ext cx="1271016" cy="266802"/>
          </a:xfrm>
          <a:prstGeom prst="rect">
            <a:avLst/>
          </a:prstGeom>
        </p:spPr>
      </p:pic>
      <p:pic>
        <p:nvPicPr>
          <p:cNvPr id="5" name="Image 4">
            <a:extLst>
              <a:ext uri="{FF2B5EF4-FFF2-40B4-BE49-F238E27FC236}">
                <a16:creationId xmlns:a16="http://schemas.microsoft.com/office/drawing/2014/main" id="{27042072-AF47-4CAF-A15C-88C39CC7C88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270642" y="4178593"/>
            <a:ext cx="1106043" cy="359657"/>
          </a:xfrm>
          <a:prstGeom prst="rect">
            <a:avLst/>
          </a:prstGeom>
        </p:spPr>
      </p:pic>
    </p:spTree>
    <p:extLst>
      <p:ext uri="{BB962C8B-B14F-4D97-AF65-F5344CB8AC3E}">
        <p14:creationId xmlns:p14="http://schemas.microsoft.com/office/powerpoint/2010/main" val="235726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hlinkClick r:id="rId4"/>
            <a:extLst>
              <a:ext uri="{FF2B5EF4-FFF2-40B4-BE49-F238E27FC236}">
                <a16:creationId xmlns:a16="http://schemas.microsoft.com/office/drawing/2014/main" id="{3946A973-C690-42C7-B1BD-1D64EE604F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6121" y="2991806"/>
            <a:ext cx="5326200" cy="2929412"/>
          </a:xfrm>
          <a:prstGeom prst="rect">
            <a:avLst/>
          </a:prstGeom>
        </p:spPr>
      </p:pic>
      <p:sp>
        <p:nvSpPr>
          <p:cNvPr id="4" name="ZoneTexte 3">
            <a:extLst>
              <a:ext uri="{FF2B5EF4-FFF2-40B4-BE49-F238E27FC236}">
                <a16:creationId xmlns:a16="http://schemas.microsoft.com/office/drawing/2014/main" id="{4D405C79-B0AA-48A8-B970-0916C95BE109}"/>
              </a:ext>
            </a:extLst>
          </p:cNvPr>
          <p:cNvSpPr txBox="1"/>
          <p:nvPr/>
        </p:nvSpPr>
        <p:spPr>
          <a:xfrm>
            <a:off x="3852779" y="5551886"/>
            <a:ext cx="5111496" cy="369332"/>
          </a:xfrm>
          <a:prstGeom prst="rect">
            <a:avLst/>
          </a:prstGeom>
          <a:noFill/>
        </p:spPr>
        <p:txBody>
          <a:bodyPr wrap="square" rtlCol="0">
            <a:spAutoFit/>
          </a:bodyPr>
          <a:lstStyle/>
          <a:p>
            <a:r>
              <a:rPr lang="fr-FR" b="1" dirty="0">
                <a:solidFill>
                  <a:schemeClr val="accent6">
                    <a:lumMod val="75000"/>
                  </a:schemeClr>
                </a:solidFill>
              </a:rPr>
              <a:t>Cliquer sur l’image pour avoir la réponse!</a:t>
            </a:r>
          </a:p>
        </p:txBody>
      </p:sp>
      <p:sp>
        <p:nvSpPr>
          <p:cNvPr id="5" name="Rectangle 4">
            <a:extLst>
              <a:ext uri="{FF2B5EF4-FFF2-40B4-BE49-F238E27FC236}">
                <a16:creationId xmlns:a16="http://schemas.microsoft.com/office/drawing/2014/main" id="{9B6F0E05-D3E6-47B8-A3A1-9F83813BA080}"/>
              </a:ext>
            </a:extLst>
          </p:cNvPr>
          <p:cNvSpPr/>
          <p:nvPr>
            <p:custDataLst>
              <p:tags r:id="rId1"/>
            </p:custDataLst>
          </p:nvPr>
        </p:nvSpPr>
        <p:spPr>
          <a:xfrm>
            <a:off x="625714" y="0"/>
            <a:ext cx="8135462" cy="49699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Innovation</a:t>
            </a:r>
          </a:p>
        </p:txBody>
      </p:sp>
      <p:sp>
        <p:nvSpPr>
          <p:cNvPr id="6" name="Rectangle 5">
            <a:extLst>
              <a:ext uri="{FF2B5EF4-FFF2-40B4-BE49-F238E27FC236}">
                <a16:creationId xmlns:a16="http://schemas.microsoft.com/office/drawing/2014/main" id="{A6EE3C65-EF1B-4DF4-9ADC-8E3C5374B082}"/>
              </a:ext>
            </a:extLst>
          </p:cNvPr>
          <p:cNvSpPr/>
          <p:nvPr>
            <p:custDataLst>
              <p:tags r:id="rId2"/>
            </p:custDataLst>
          </p:nvPr>
        </p:nvSpPr>
        <p:spPr>
          <a:xfrm>
            <a:off x="711512" y="402943"/>
            <a:ext cx="8380520" cy="3785652"/>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Pour engager la transition vers l’industrie du futur, le </a:t>
            </a:r>
            <a:r>
              <a:rPr lang="fr-FR" sz="1600" dirty="0" err="1">
                <a:solidFill>
                  <a:schemeClr val="tx1">
                    <a:lumMod val="75000"/>
                    <a:lumOff val="25000"/>
                  </a:schemeClr>
                </a:solidFill>
              </a:rPr>
              <a:t>Matternlab</a:t>
            </a:r>
            <a:r>
              <a:rPr lang="fr-FR" sz="1600" dirty="0">
                <a:solidFill>
                  <a:schemeClr val="tx1">
                    <a:lumMod val="75000"/>
                    <a:lumOff val="25000"/>
                  </a:schemeClr>
                </a:solidFill>
              </a:rPr>
              <a:t> est un projet multi-partenarial mettant à disposition de tout un écosystème industriel des univers pour organiser des événements (salle de conférence) et des challenges mobilisant les expertises de la communauté </a:t>
            </a:r>
            <a:r>
              <a:rPr lang="fr-FR" sz="1600" dirty="0" err="1">
                <a:solidFill>
                  <a:schemeClr val="tx1">
                    <a:lumMod val="75000"/>
                    <a:lumOff val="25000"/>
                  </a:schemeClr>
                </a:solidFill>
              </a:rPr>
              <a:t>Mattern</a:t>
            </a:r>
            <a:r>
              <a:rPr lang="fr-FR" sz="1600" dirty="0">
                <a:solidFill>
                  <a:schemeClr val="tx1">
                    <a:lumMod val="75000"/>
                    <a:lumOff val="25000"/>
                  </a:schemeClr>
                </a:solidFill>
              </a:rPr>
              <a:t> </a:t>
            </a:r>
            <a:r>
              <a:rPr lang="fr-FR" sz="1600" dirty="0" err="1">
                <a:solidFill>
                  <a:schemeClr val="tx1">
                    <a:lumMod val="75000"/>
                    <a:lumOff val="25000"/>
                  </a:schemeClr>
                </a:solidFill>
              </a:rPr>
              <a:t>Lab</a:t>
            </a:r>
            <a:r>
              <a:rPr lang="fr-FR" sz="1600" dirty="0">
                <a:solidFill>
                  <a:schemeClr val="tx1">
                    <a:lumMod val="75000"/>
                    <a:lumOff val="25000"/>
                  </a:schemeClr>
                </a:solidFill>
              </a:rPr>
              <a:t> sur des problématiques des grands industriels (plateforme numérique, fablab), ou immerger salariés et dirigeants dans la transition numérique de l’industrie 4.H (showroom, bureaux de coworking). </a:t>
            </a:r>
          </a:p>
          <a:p>
            <a:pPr lvl="0">
              <a:spcAft>
                <a:spcPts val="0"/>
              </a:spcAft>
            </a:pPr>
            <a:r>
              <a:rPr lang="fr-FR" sz="1600" dirty="0">
                <a:solidFill>
                  <a:schemeClr val="tx1">
                    <a:lumMod val="75000"/>
                    <a:lumOff val="25000"/>
                  </a:schemeClr>
                </a:solidFill>
              </a:rPr>
              <a:t>Je vous laisse découvrir….</a:t>
            </a:r>
          </a:p>
          <a:p>
            <a:pPr marL="800100" lvl="1" indent="-342900">
              <a:spcAft>
                <a:spcPts val="0"/>
              </a:spcAft>
              <a:buFont typeface="Wingdings" panose="05000000000000000000" pitchFamily="2" charset="2"/>
              <a:buChar char="§"/>
            </a:pPr>
            <a:endParaRPr lang="fr-FR" sz="1600" dirty="0">
              <a:solidFill>
                <a:schemeClr val="tx1">
                  <a:lumMod val="75000"/>
                  <a:lumOff val="25000"/>
                </a:schemeClr>
              </a:solidFill>
            </a:endParaRPr>
          </a:p>
          <a:p>
            <a:pPr lvl="1">
              <a:spcAft>
                <a:spcPts val="0"/>
              </a:spcAft>
            </a:pPr>
            <a:endParaRPr lang="fr-FR" sz="1600" dirty="0">
              <a:solidFill>
                <a:srgbClr val="24638F"/>
              </a:solidFill>
            </a:endParaRPr>
          </a:p>
          <a:p>
            <a:pPr marL="342900" lvl="0" indent="-342900">
              <a:spcAft>
                <a:spcPts val="0"/>
              </a:spcAft>
              <a:buFontTx/>
              <a:buChar char="-"/>
            </a:pPr>
            <a:endParaRPr lang="fr-FR" dirty="0">
              <a:solidFill>
                <a:schemeClr val="accent1">
                  <a:lumMod val="75000"/>
                </a:schemeClr>
              </a:solidFill>
            </a:endParaRPr>
          </a:p>
          <a:p>
            <a:pPr marL="342900" lvl="0" indent="-342900">
              <a:spcAft>
                <a:spcPts val="0"/>
              </a:spcAft>
              <a:buFontTx/>
              <a:buChar char="-"/>
            </a:pPr>
            <a:endParaRPr lang="fr-FR" dirty="0">
              <a:solidFill>
                <a:schemeClr val="accent1">
                  <a:lumMod val="75000"/>
                </a:schemeClr>
              </a:solidFill>
            </a:endParaRPr>
          </a:p>
          <a:p>
            <a:pPr lvl="0" algn="just">
              <a:spcAft>
                <a:spcPts val="0"/>
              </a:spcAft>
            </a:pPr>
            <a:endParaRPr lang="fr-FR" sz="2000" i="1" dirty="0">
              <a:solidFill>
                <a:srgbClr val="24638F"/>
              </a:solidFill>
            </a:endParaRPr>
          </a:p>
        </p:txBody>
      </p:sp>
    </p:spTree>
    <p:extLst>
      <p:ext uri="{BB962C8B-B14F-4D97-AF65-F5344CB8AC3E}">
        <p14:creationId xmlns:p14="http://schemas.microsoft.com/office/powerpoint/2010/main" val="8794255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56093" y="1487960"/>
            <a:ext cx="8256233" cy="6063198"/>
          </a:xfrm>
          <a:prstGeom prst="rect">
            <a:avLst/>
          </a:prstGeom>
        </p:spPr>
        <p:txBody>
          <a:bodyPr wrap="square">
            <a:spAutoFit/>
          </a:bodyPr>
          <a:lstStyle/>
          <a:p>
            <a:pPr lvl="0" algn="ctr">
              <a:spcAft>
                <a:spcPts val="0"/>
              </a:spcAft>
            </a:pPr>
            <a:endParaRPr lang="fr-FR" sz="2400" dirty="0">
              <a:solidFill>
                <a:srgbClr val="24638F"/>
              </a:solidFill>
            </a:endParaRPr>
          </a:p>
          <a:p>
            <a:pPr>
              <a:spcAft>
                <a:spcPts val="0"/>
              </a:spcAft>
            </a:pPr>
            <a:r>
              <a:rPr lang="fr-FR" sz="1600" b="1" dirty="0">
                <a:solidFill>
                  <a:schemeClr val="tx1">
                    <a:lumMod val="75000"/>
                    <a:lumOff val="25000"/>
                  </a:schemeClr>
                </a:solidFill>
              </a:rPr>
              <a:t>Des plateformes d’accélération pour la transformation des PME vers l’industrie du futur (p.78)</a:t>
            </a:r>
          </a:p>
          <a:p>
            <a:pPr>
              <a:spcAft>
                <a:spcPts val="0"/>
              </a:spcAft>
            </a:pPr>
            <a:endParaRPr lang="fr-FR" sz="1600" b="1" dirty="0">
              <a:solidFill>
                <a:schemeClr val="tx1">
                  <a:lumMod val="75000"/>
                  <a:lumOff val="25000"/>
                </a:schemeClr>
              </a:solidFill>
            </a:endParaRPr>
          </a:p>
          <a:p>
            <a:pPr>
              <a:spcAft>
                <a:spcPts val="0"/>
              </a:spcAft>
            </a:pPr>
            <a:r>
              <a:rPr lang="fr-FR" sz="1600" dirty="0">
                <a:solidFill>
                  <a:srgbClr val="24638F"/>
                </a:solidFill>
              </a:rPr>
              <a:t>→ </a:t>
            </a:r>
            <a:r>
              <a:rPr lang="fr-FR" sz="1600" dirty="0">
                <a:solidFill>
                  <a:srgbClr val="24638F"/>
                </a:solidFill>
                <a:hlinkClick r:id="rId5"/>
              </a:rPr>
              <a:t>lien vers le site de l’AAP </a:t>
            </a:r>
            <a:r>
              <a:rPr lang="fr-FR" sz="1600" dirty="0">
                <a:solidFill>
                  <a:schemeClr val="tx1">
                    <a:lumMod val="75000"/>
                    <a:lumOff val="25000"/>
                  </a:schemeClr>
                </a:solidFill>
              </a:rPr>
              <a:t>/ PIA régionalisé</a:t>
            </a:r>
          </a:p>
          <a:p>
            <a:pPr>
              <a:spcAft>
                <a:spcPts val="0"/>
              </a:spcAft>
            </a:pPr>
            <a:r>
              <a:rPr lang="fr-FR" sz="1600" dirty="0">
                <a:solidFill>
                  <a:srgbClr val="24638F"/>
                </a:solidFill>
              </a:rPr>
              <a:t>→ </a:t>
            </a:r>
            <a:r>
              <a:rPr lang="fr-FR" sz="1600" dirty="0">
                <a:solidFill>
                  <a:schemeClr val="tx1">
                    <a:lumMod val="75000"/>
                    <a:lumOff val="25000"/>
                  </a:schemeClr>
                </a:solidFill>
              </a:rPr>
              <a:t>pour les porteurs disposant déjà de plateaux techniques, de capacité d’accueil, de moyens humains d’accompagnement</a:t>
            </a:r>
          </a:p>
          <a:p>
            <a:pPr>
              <a:spcAft>
                <a:spcPts val="0"/>
              </a:spcAft>
            </a:pPr>
            <a:r>
              <a:rPr lang="fr-FR" sz="1600" dirty="0">
                <a:solidFill>
                  <a:srgbClr val="24638F"/>
                </a:solidFill>
              </a:rPr>
              <a:t>→ </a:t>
            </a:r>
            <a:r>
              <a:rPr lang="fr-FR" sz="1600" dirty="0">
                <a:solidFill>
                  <a:schemeClr val="tx1">
                    <a:lumMod val="75000"/>
                    <a:lumOff val="25000"/>
                  </a:schemeClr>
                </a:solidFill>
              </a:rPr>
              <a:t>dont le budget est supérieur à un million d’euros</a:t>
            </a:r>
          </a:p>
          <a:p>
            <a:pPr>
              <a:spcAft>
                <a:spcPts val="0"/>
              </a:spcAft>
            </a:pPr>
            <a:r>
              <a:rPr lang="fr-FR" dirty="0">
                <a:solidFill>
                  <a:srgbClr val="24638F"/>
                </a:solidFill>
              </a:rPr>
              <a:t>→ </a:t>
            </a:r>
            <a:r>
              <a:rPr lang="fr-FR" sz="1600" dirty="0">
                <a:solidFill>
                  <a:schemeClr val="tx1">
                    <a:lumMod val="75000"/>
                    <a:lumOff val="25000"/>
                  </a:schemeClr>
                </a:solidFill>
              </a:rPr>
              <a:t>aide apportée en subvention et en avance remboursable</a:t>
            </a:r>
          </a:p>
          <a:p>
            <a:pPr>
              <a:spcAft>
                <a:spcPts val="0"/>
              </a:spcAft>
            </a:pPr>
            <a:r>
              <a:rPr lang="fr-FR" dirty="0">
                <a:solidFill>
                  <a:srgbClr val="24638F"/>
                </a:solidFill>
              </a:rPr>
              <a:t>→ </a:t>
            </a:r>
            <a:r>
              <a:rPr lang="fr-FR" sz="1600" dirty="0">
                <a:solidFill>
                  <a:schemeClr val="tx1">
                    <a:lumMod val="75000"/>
                    <a:lumOff val="25000"/>
                  </a:schemeClr>
                </a:solidFill>
              </a:rPr>
              <a:t>Parmi les critères : crédibilité du porteur de projet, solidité financière du porteur, qualité du modèle économique,…</a:t>
            </a:r>
          </a:p>
          <a:p>
            <a:pPr>
              <a:spcAft>
                <a:spcPts val="0"/>
              </a:spcAft>
            </a:pPr>
            <a:r>
              <a:rPr lang="fr-FR" sz="1600" dirty="0">
                <a:solidFill>
                  <a:srgbClr val="24638F"/>
                </a:solidFill>
              </a:rPr>
              <a:t>→ </a:t>
            </a:r>
            <a:r>
              <a:rPr lang="fr-FR" sz="1600" dirty="0">
                <a:solidFill>
                  <a:schemeClr val="tx1">
                    <a:lumMod val="75000"/>
                    <a:lumOff val="25000"/>
                  </a:schemeClr>
                </a:solidFill>
              </a:rPr>
              <a:t>Un projet par région</a:t>
            </a:r>
          </a:p>
          <a:p>
            <a:pPr>
              <a:spcAft>
                <a:spcPts val="0"/>
              </a:spcAft>
            </a:pPr>
            <a:endParaRPr lang="fr-FR" sz="1600" dirty="0">
              <a:solidFill>
                <a:schemeClr val="tx1">
                  <a:lumMod val="75000"/>
                  <a:lumOff val="25000"/>
                </a:schemeClr>
              </a:solidFill>
            </a:endParaRPr>
          </a:p>
          <a:p>
            <a:pPr>
              <a:spcAft>
                <a:spcPts val="0"/>
              </a:spcAft>
            </a:pPr>
            <a:r>
              <a:rPr lang="fr-FR" sz="1600" dirty="0">
                <a:solidFill>
                  <a:schemeClr val="tx1">
                    <a:lumMod val="75000"/>
                    <a:lumOff val="25000"/>
                  </a:schemeClr>
                </a:solidFill>
              </a:rPr>
              <a:t>Contacts : Lucie </a:t>
            </a:r>
            <a:r>
              <a:rPr lang="es-ES" sz="1600" dirty="0">
                <a:solidFill>
                  <a:schemeClr val="tx1">
                    <a:lumMod val="75000"/>
                    <a:lumOff val="25000"/>
                  </a:schemeClr>
                </a:solidFill>
              </a:rPr>
              <a:t>CHARRAUD (</a:t>
            </a:r>
            <a:r>
              <a:rPr lang="es-ES" sz="1600" dirty="0">
                <a:solidFill>
                  <a:schemeClr val="tx1">
                    <a:lumMod val="75000"/>
                    <a:lumOff val="25000"/>
                  </a:schemeClr>
                </a:solidFill>
                <a:hlinkClick r:id="rId6"/>
              </a:rPr>
              <a:t>lucie.charraud@bourgognefranchecomte.fr</a:t>
            </a:r>
            <a:r>
              <a:rPr lang="fr-FR" sz="1600" dirty="0">
                <a:solidFill>
                  <a:schemeClr val="tx1">
                    <a:lumMod val="75000"/>
                    <a:lumOff val="25000"/>
                  </a:schemeClr>
                </a:solidFill>
              </a:rPr>
              <a:t>)</a:t>
            </a:r>
          </a:p>
          <a:p>
            <a:pPr>
              <a:spcAft>
                <a:spcPts val="0"/>
              </a:spcAft>
            </a:pPr>
            <a:r>
              <a:rPr lang="fr-FR" sz="1600" dirty="0">
                <a:solidFill>
                  <a:schemeClr val="tx1">
                    <a:lumMod val="75000"/>
                    <a:lumOff val="25000"/>
                  </a:schemeClr>
                </a:solidFill>
              </a:rPr>
              <a:t>                 Sébastien DUBOIS (</a:t>
            </a:r>
            <a:r>
              <a:rPr lang="fr-FR" sz="1600" u="sng" dirty="0">
                <a:hlinkClick r:id="rId7"/>
              </a:rPr>
              <a:t>sebastien.dubois@direccte.gouv.fr</a:t>
            </a:r>
            <a:r>
              <a:rPr lang="fr-FR" sz="1600" u="sng" dirty="0"/>
              <a:t>)</a:t>
            </a:r>
            <a:endParaRPr lang="fr-FR" sz="1400" dirty="0">
              <a:solidFill>
                <a:schemeClr val="tx1">
                  <a:lumMod val="75000"/>
                  <a:lumOff val="25000"/>
                </a:schemeClr>
              </a:solidFill>
            </a:endParaRPr>
          </a:p>
          <a:p>
            <a:pPr>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lvl="0" algn="just">
              <a:spcBef>
                <a:spcPts val="0"/>
              </a:spcBef>
              <a:spcAft>
                <a:spcPts val="0"/>
              </a:spcAft>
            </a:pPr>
            <a:endParaRPr lang="fr-FR" sz="1600" dirty="0">
              <a:solidFill>
                <a:schemeClr val="tx1">
                  <a:lumMod val="75000"/>
                  <a:lumOff val="25000"/>
                </a:schemeClr>
              </a:solidFill>
            </a:endParaRPr>
          </a:p>
          <a:p>
            <a:pPr lvl="0"/>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pic>
        <p:nvPicPr>
          <p:cNvPr id="1026" name="Picture 2" descr="image001">
            <a:extLst>
              <a:ext uri="{FF2B5EF4-FFF2-40B4-BE49-F238E27FC236}">
                <a16:creationId xmlns:a16="http://schemas.microsoft.com/office/drawing/2014/main" id="{E60E9070-4AC5-44D4-8768-5C8845C6FF3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41349" y="909696"/>
            <a:ext cx="786725" cy="62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19E56F73-ED62-4A47-8E77-EF7A9676E56F}"/>
              </a:ext>
            </a:extLst>
          </p:cNvPr>
          <p:cNvPicPr>
            <a:picLocks noChangeAspect="1"/>
          </p:cNvPicPr>
          <p:nvPr/>
        </p:nvPicPr>
        <p:blipFill>
          <a:blip r:embed="rId9"/>
          <a:stretch>
            <a:fillRect/>
          </a:stretch>
        </p:blipFill>
        <p:spPr>
          <a:xfrm>
            <a:off x="4426426" y="955737"/>
            <a:ext cx="2204027" cy="532223"/>
          </a:xfrm>
          <a:prstGeom prst="rect">
            <a:avLst/>
          </a:prstGeom>
        </p:spPr>
      </p:pic>
      <p:sp>
        <p:nvSpPr>
          <p:cNvPr id="8" name="Rectangle 7">
            <a:extLst>
              <a:ext uri="{FF2B5EF4-FFF2-40B4-BE49-F238E27FC236}">
                <a16:creationId xmlns:a16="http://schemas.microsoft.com/office/drawing/2014/main" id="{D417352E-724E-4F66-82AF-144DD2DE6A0F}"/>
              </a:ext>
            </a:extLst>
          </p:cNvPr>
          <p:cNvSpPr/>
          <p:nvPr>
            <p:custDataLst>
              <p:tags r:id="rId2"/>
            </p:custDataLst>
          </p:nvPr>
        </p:nvSpPr>
        <p:spPr>
          <a:xfrm>
            <a:off x="625714" y="0"/>
            <a:ext cx="8135462" cy="49699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Innovation</a:t>
            </a:r>
          </a:p>
        </p:txBody>
      </p:sp>
      <p:sp>
        <p:nvSpPr>
          <p:cNvPr id="9" name="Ellipse 8">
            <a:extLst>
              <a:ext uri="{FF2B5EF4-FFF2-40B4-BE49-F238E27FC236}">
                <a16:creationId xmlns:a16="http://schemas.microsoft.com/office/drawing/2014/main" id="{8D9483DE-C7F9-48CB-A065-D1FC0B203982}"/>
              </a:ext>
            </a:extLst>
          </p:cNvPr>
          <p:cNvSpPr/>
          <p:nvPr/>
        </p:nvSpPr>
        <p:spPr>
          <a:xfrm>
            <a:off x="8139384" y="906312"/>
            <a:ext cx="621792" cy="6310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21</a:t>
            </a:r>
          </a:p>
        </p:txBody>
      </p:sp>
    </p:spTree>
    <p:extLst>
      <p:ext uri="{BB962C8B-B14F-4D97-AF65-F5344CB8AC3E}">
        <p14:creationId xmlns:p14="http://schemas.microsoft.com/office/powerpoint/2010/main" val="5573010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87767" y="1789712"/>
            <a:ext cx="8256233" cy="6001643"/>
          </a:xfrm>
          <a:prstGeom prst="rect">
            <a:avLst/>
          </a:prstGeom>
        </p:spPr>
        <p:txBody>
          <a:bodyPr wrap="square">
            <a:spAutoFit/>
          </a:bodyPr>
          <a:lstStyle/>
          <a:p>
            <a:pPr lvl="0" algn="ctr">
              <a:spcAft>
                <a:spcPts val="0"/>
              </a:spcAft>
            </a:pPr>
            <a:endParaRPr lang="fr-FR" sz="2400" dirty="0">
              <a:solidFill>
                <a:srgbClr val="24638F"/>
              </a:solidFill>
            </a:endParaRPr>
          </a:p>
          <a:p>
            <a:pPr>
              <a:spcAft>
                <a:spcPts val="0"/>
              </a:spcAft>
            </a:pPr>
            <a:r>
              <a:rPr lang="fr-FR" sz="1600" b="1" dirty="0">
                <a:solidFill>
                  <a:schemeClr val="tx1">
                    <a:lumMod val="75000"/>
                    <a:lumOff val="25000"/>
                  </a:schemeClr>
                </a:solidFill>
              </a:rPr>
              <a:t>10 000 diagnostic industrie du futur – une nouvelle offre d’accompagnement pour accélérer la transformation des PME sur 3 ans (p.83)</a:t>
            </a:r>
          </a:p>
          <a:p>
            <a:pPr>
              <a:spcAft>
                <a:spcPts val="0"/>
              </a:spcAft>
            </a:pPr>
            <a:endParaRPr lang="fr-FR" sz="1600" b="1" dirty="0">
              <a:solidFill>
                <a:schemeClr val="tx1">
                  <a:lumMod val="75000"/>
                  <a:lumOff val="25000"/>
                </a:schemeClr>
              </a:solidFill>
            </a:endParaRPr>
          </a:p>
          <a:p>
            <a:pPr lvl="0" algn="just">
              <a:spcAft>
                <a:spcPts val="0"/>
              </a:spcAft>
            </a:pPr>
            <a:r>
              <a:rPr lang="fr-FR" sz="1600" u="sng" dirty="0">
                <a:solidFill>
                  <a:schemeClr val="tx1">
                    <a:lumMod val="75000"/>
                    <a:lumOff val="25000"/>
                  </a:schemeClr>
                </a:solidFill>
              </a:rPr>
              <a:t>Type d’intervention</a:t>
            </a:r>
            <a:r>
              <a:rPr lang="fr-FR" sz="1600" dirty="0">
                <a:solidFill>
                  <a:schemeClr val="tx1">
                    <a:lumMod val="75000"/>
                    <a:lumOff val="25000"/>
                  </a:schemeClr>
                </a:solidFill>
              </a:rPr>
              <a:t> : </a:t>
            </a:r>
          </a:p>
          <a:p>
            <a:pPr lvl="0" algn="just">
              <a:spcAft>
                <a:spcPts val="0"/>
              </a:spcAft>
            </a:pPr>
            <a:r>
              <a:rPr lang="fr-FR" sz="1600" dirty="0">
                <a:solidFill>
                  <a:schemeClr val="tx1">
                    <a:lumMod val="75000"/>
                    <a:lumOff val="25000"/>
                  </a:schemeClr>
                </a:solidFill>
              </a:rPr>
              <a:t>600 accompagnements sur 3 ans </a:t>
            </a:r>
          </a:p>
          <a:p>
            <a:pPr lvl="0" algn="just">
              <a:spcAft>
                <a:spcPts val="0"/>
              </a:spcAft>
            </a:pPr>
            <a:r>
              <a:rPr lang="fr-FR" sz="1600" dirty="0">
                <a:solidFill>
                  <a:schemeClr val="tx1">
                    <a:lumMod val="75000"/>
                    <a:lumOff val="25000"/>
                  </a:schemeClr>
                </a:solidFill>
              </a:rPr>
              <a:t>Sur les stratégies de transformation, le numérique, la robotique, Lean et accompagnement au changement…</a:t>
            </a:r>
          </a:p>
          <a:p>
            <a:pPr lvl="0" algn="just">
              <a:spcAft>
                <a:spcPts val="0"/>
              </a:spcAft>
            </a:pPr>
            <a:endParaRPr lang="fr-FR" sz="1600" dirty="0">
              <a:solidFill>
                <a:schemeClr val="tx1">
                  <a:lumMod val="75000"/>
                  <a:lumOff val="25000"/>
                </a:schemeClr>
              </a:solidFill>
            </a:endParaRPr>
          </a:p>
          <a:p>
            <a:pPr lvl="0" algn="just">
              <a:spcAft>
                <a:spcPts val="0"/>
              </a:spcAft>
            </a:pPr>
            <a:r>
              <a:rPr lang="fr-FR" sz="1600" u="sng" dirty="0">
                <a:solidFill>
                  <a:schemeClr val="tx1">
                    <a:lumMod val="75000"/>
                    <a:lumOff val="25000"/>
                  </a:schemeClr>
                </a:solidFill>
              </a:rPr>
              <a:t>Modalité d’intervention</a:t>
            </a:r>
            <a:r>
              <a:rPr lang="fr-FR" sz="1600" dirty="0">
                <a:solidFill>
                  <a:schemeClr val="tx1">
                    <a:lumMod val="75000"/>
                    <a:lumOff val="25000"/>
                  </a:schemeClr>
                </a:solidFill>
              </a:rPr>
              <a:t> :</a:t>
            </a:r>
          </a:p>
          <a:p>
            <a:pPr>
              <a:spcAft>
                <a:spcPts val="0"/>
              </a:spcAft>
            </a:pPr>
            <a:r>
              <a:rPr lang="fr-FR" sz="1600" dirty="0">
                <a:solidFill>
                  <a:schemeClr val="tx1">
                    <a:lumMod val="75000"/>
                    <a:lumOff val="25000"/>
                  </a:schemeClr>
                </a:solidFill>
              </a:rPr>
              <a:t>5,5 M € (50% de l’État et 50% de la Région BFC)</a:t>
            </a:r>
          </a:p>
          <a:p>
            <a:endParaRPr lang="fr-FR" sz="1600" dirty="0">
              <a:solidFill>
                <a:schemeClr val="tx1">
                  <a:lumMod val="75000"/>
                  <a:lumOff val="25000"/>
                </a:schemeClr>
              </a:solidFill>
            </a:endParaRPr>
          </a:p>
          <a:p>
            <a:r>
              <a:rPr lang="fr-FR" sz="1600" dirty="0">
                <a:solidFill>
                  <a:schemeClr val="tx1">
                    <a:lumMod val="75000"/>
                    <a:lumOff val="25000"/>
                  </a:schemeClr>
                </a:solidFill>
              </a:rPr>
              <a:t>Une communication (conférence 2 heures) sera proposée aux Territoires d’industries très prochainement. </a:t>
            </a:r>
          </a:p>
          <a:p>
            <a:pPr>
              <a:spcAft>
                <a:spcPts val="0"/>
              </a:spcAft>
            </a:pPr>
            <a:endParaRPr lang="fr-FR" sz="1600" dirty="0">
              <a:solidFill>
                <a:schemeClr val="tx1">
                  <a:lumMod val="75000"/>
                  <a:lumOff val="25000"/>
                </a:schemeClr>
              </a:solidFill>
            </a:endParaRPr>
          </a:p>
          <a:p>
            <a:pPr>
              <a:spcAft>
                <a:spcPts val="0"/>
              </a:spcAft>
            </a:pPr>
            <a:r>
              <a:rPr lang="fr-FR" sz="1600" dirty="0">
                <a:solidFill>
                  <a:schemeClr val="tx1">
                    <a:lumMod val="75000"/>
                    <a:lumOff val="25000"/>
                  </a:schemeClr>
                </a:solidFill>
              </a:rPr>
              <a:t>Contacts : Anne Marie CLEMENT (</a:t>
            </a:r>
            <a:r>
              <a:rPr lang="fr-FR" sz="1600" dirty="0">
                <a:solidFill>
                  <a:schemeClr val="tx1">
                    <a:lumMod val="75000"/>
                    <a:lumOff val="25000"/>
                  </a:schemeClr>
                </a:solidFill>
                <a:hlinkClick r:id="rId5">
                  <a:extLst>
                    <a:ext uri="{A12FA001-AC4F-418D-AE19-62706E023703}">
                      <ahyp:hlinkClr xmlns:ahyp="http://schemas.microsoft.com/office/drawing/2018/hyperlinkcolor" val="tx"/>
                    </a:ext>
                  </a:extLst>
                </a:hlinkClick>
              </a:rPr>
              <a:t>AnneMarie.CLEMENT@bourgognefranchecomte.fr</a:t>
            </a:r>
            <a:r>
              <a:rPr lang="fr-FR" sz="1600" dirty="0">
                <a:solidFill>
                  <a:schemeClr val="tx1">
                    <a:lumMod val="75000"/>
                    <a:lumOff val="25000"/>
                  </a:schemeClr>
                </a:solidFill>
              </a:rPr>
              <a:t>)</a:t>
            </a:r>
          </a:p>
          <a:p>
            <a:pPr lvl="0">
              <a:spcAft>
                <a:spcPts val="0"/>
              </a:spcAft>
            </a:pPr>
            <a:endParaRPr lang="fr-FR" sz="1600"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lvl="0" algn="just">
              <a:spcBef>
                <a:spcPts val="0"/>
              </a:spcBef>
              <a:spcAft>
                <a:spcPts val="0"/>
              </a:spcAft>
            </a:pPr>
            <a:endParaRPr lang="fr-FR" sz="1600" dirty="0">
              <a:solidFill>
                <a:schemeClr val="tx1">
                  <a:lumMod val="75000"/>
                  <a:lumOff val="25000"/>
                </a:schemeClr>
              </a:solidFill>
            </a:endParaRPr>
          </a:p>
          <a:p>
            <a:pPr lvl="0"/>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pic>
        <p:nvPicPr>
          <p:cNvPr id="1026" name="Picture 2" descr="image001">
            <a:extLst>
              <a:ext uri="{FF2B5EF4-FFF2-40B4-BE49-F238E27FC236}">
                <a16:creationId xmlns:a16="http://schemas.microsoft.com/office/drawing/2014/main" id="{E60E9070-4AC5-44D4-8768-5C8845C6FF3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31083" y="913081"/>
            <a:ext cx="786725" cy="62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417352E-724E-4F66-82AF-144DD2DE6A0F}"/>
              </a:ext>
            </a:extLst>
          </p:cNvPr>
          <p:cNvSpPr/>
          <p:nvPr>
            <p:custDataLst>
              <p:tags r:id="rId2"/>
            </p:custDataLst>
          </p:nvPr>
        </p:nvSpPr>
        <p:spPr>
          <a:xfrm>
            <a:off x="625714" y="0"/>
            <a:ext cx="8135462" cy="49699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Innovation</a:t>
            </a:r>
          </a:p>
        </p:txBody>
      </p:sp>
      <p:sp>
        <p:nvSpPr>
          <p:cNvPr id="9" name="Ellipse 8">
            <a:extLst>
              <a:ext uri="{FF2B5EF4-FFF2-40B4-BE49-F238E27FC236}">
                <a16:creationId xmlns:a16="http://schemas.microsoft.com/office/drawing/2014/main" id="{8D9483DE-C7F9-48CB-A065-D1FC0B203982}"/>
              </a:ext>
            </a:extLst>
          </p:cNvPr>
          <p:cNvSpPr/>
          <p:nvPr/>
        </p:nvSpPr>
        <p:spPr>
          <a:xfrm>
            <a:off x="8139384" y="906312"/>
            <a:ext cx="621792" cy="6310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24</a:t>
            </a:r>
          </a:p>
        </p:txBody>
      </p:sp>
      <p:pic>
        <p:nvPicPr>
          <p:cNvPr id="2" name="Image 1">
            <a:extLst>
              <a:ext uri="{FF2B5EF4-FFF2-40B4-BE49-F238E27FC236}">
                <a16:creationId xmlns:a16="http://schemas.microsoft.com/office/drawing/2014/main" id="{17703AE5-F12B-4094-8714-6D95C1F3BA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10705" y="737439"/>
            <a:ext cx="1685528" cy="964780"/>
          </a:xfrm>
          <a:prstGeom prst="rect">
            <a:avLst/>
          </a:prstGeom>
        </p:spPr>
      </p:pic>
    </p:spTree>
    <p:extLst>
      <p:ext uri="{BB962C8B-B14F-4D97-AF65-F5344CB8AC3E}">
        <p14:creationId xmlns:p14="http://schemas.microsoft.com/office/powerpoint/2010/main" val="6375880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96A4CAE-1E60-4B3D-A14C-B081702C38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9712" y="1540538"/>
            <a:ext cx="6779624" cy="4380680"/>
          </a:xfrm>
          <a:prstGeom prst="rect">
            <a:avLst/>
          </a:prstGeom>
        </p:spPr>
      </p:pic>
      <p:sp>
        <p:nvSpPr>
          <p:cNvPr id="4" name="ZoneTexte 3">
            <a:extLst>
              <a:ext uri="{FF2B5EF4-FFF2-40B4-BE49-F238E27FC236}">
                <a16:creationId xmlns:a16="http://schemas.microsoft.com/office/drawing/2014/main" id="{4D405C79-B0AA-48A8-B970-0916C95BE109}"/>
              </a:ext>
            </a:extLst>
          </p:cNvPr>
          <p:cNvSpPr txBox="1"/>
          <p:nvPr/>
        </p:nvSpPr>
        <p:spPr>
          <a:xfrm>
            <a:off x="2728067" y="5551886"/>
            <a:ext cx="5111496" cy="369332"/>
          </a:xfrm>
          <a:prstGeom prst="rect">
            <a:avLst/>
          </a:prstGeom>
          <a:noFill/>
        </p:spPr>
        <p:txBody>
          <a:bodyPr wrap="square" rtlCol="0">
            <a:spAutoFit/>
          </a:bodyPr>
          <a:lstStyle/>
          <a:p>
            <a:r>
              <a:rPr lang="fr-FR" b="1" dirty="0">
                <a:solidFill>
                  <a:schemeClr val="accent6">
                    <a:lumMod val="75000"/>
                  </a:schemeClr>
                </a:solidFill>
              </a:rPr>
              <a:t>Cliquer sur l’image pour voir la présentation</a:t>
            </a:r>
          </a:p>
        </p:txBody>
      </p:sp>
      <p:sp>
        <p:nvSpPr>
          <p:cNvPr id="5" name="Rectangle 4">
            <a:extLst>
              <a:ext uri="{FF2B5EF4-FFF2-40B4-BE49-F238E27FC236}">
                <a16:creationId xmlns:a16="http://schemas.microsoft.com/office/drawing/2014/main" id="{9B6F0E05-D3E6-47B8-A3A1-9F83813BA080}"/>
              </a:ext>
            </a:extLst>
          </p:cNvPr>
          <p:cNvSpPr/>
          <p:nvPr>
            <p:custDataLst>
              <p:tags r:id="rId1"/>
            </p:custDataLst>
          </p:nvPr>
        </p:nvSpPr>
        <p:spPr>
          <a:xfrm>
            <a:off x="625714" y="0"/>
            <a:ext cx="8135462" cy="49699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Innovation</a:t>
            </a:r>
          </a:p>
        </p:txBody>
      </p:sp>
      <p:sp>
        <p:nvSpPr>
          <p:cNvPr id="6" name="Rectangle 5">
            <a:hlinkClick r:id="rId5"/>
            <a:extLst>
              <a:ext uri="{FF2B5EF4-FFF2-40B4-BE49-F238E27FC236}">
                <a16:creationId xmlns:a16="http://schemas.microsoft.com/office/drawing/2014/main" id="{A6EE3C65-EF1B-4DF4-9ADC-8E3C5374B082}"/>
              </a:ext>
            </a:extLst>
          </p:cNvPr>
          <p:cNvSpPr/>
          <p:nvPr>
            <p:custDataLst>
              <p:tags r:id="rId2"/>
            </p:custDataLst>
          </p:nvPr>
        </p:nvSpPr>
        <p:spPr>
          <a:xfrm>
            <a:off x="711512" y="402943"/>
            <a:ext cx="8380520" cy="2800767"/>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Une nouvelle action devrait être inscrite dans Territoire d’industrie (sous réserve de validation par le Comité de pilotage), il s’agit du projet de référentiel numérique, le </a:t>
            </a:r>
            <a:r>
              <a:rPr lang="fr-FR" sz="1600" dirty="0" err="1">
                <a:solidFill>
                  <a:schemeClr val="tx1">
                    <a:lumMod val="75000"/>
                    <a:lumOff val="25000"/>
                  </a:schemeClr>
                </a:solidFill>
              </a:rPr>
              <a:t>Digipilote</a:t>
            </a:r>
            <a:r>
              <a:rPr lang="fr-FR" sz="1600" dirty="0">
                <a:solidFill>
                  <a:schemeClr val="tx1">
                    <a:lumMod val="75000"/>
                    <a:lumOff val="25000"/>
                  </a:schemeClr>
                </a:solidFill>
              </a:rPr>
              <a:t> Industrie. Je vous laisse le découvrir…</a:t>
            </a:r>
          </a:p>
          <a:p>
            <a:pPr marL="800100" lvl="1" indent="-342900">
              <a:spcAft>
                <a:spcPts val="0"/>
              </a:spcAft>
              <a:buFont typeface="Wingdings" panose="05000000000000000000" pitchFamily="2" charset="2"/>
              <a:buChar char="§"/>
            </a:pPr>
            <a:endParaRPr lang="fr-FR" sz="1600" dirty="0">
              <a:solidFill>
                <a:schemeClr val="tx1">
                  <a:lumMod val="75000"/>
                  <a:lumOff val="25000"/>
                </a:schemeClr>
              </a:solidFill>
            </a:endParaRPr>
          </a:p>
          <a:p>
            <a:pPr lvl="1">
              <a:spcAft>
                <a:spcPts val="0"/>
              </a:spcAft>
            </a:pPr>
            <a:endParaRPr lang="fr-FR" sz="1600" dirty="0">
              <a:solidFill>
                <a:srgbClr val="24638F"/>
              </a:solidFill>
            </a:endParaRPr>
          </a:p>
          <a:p>
            <a:pPr marL="342900" lvl="0" indent="-342900">
              <a:spcAft>
                <a:spcPts val="0"/>
              </a:spcAft>
              <a:buFontTx/>
              <a:buChar char="-"/>
            </a:pPr>
            <a:endParaRPr lang="fr-FR" dirty="0">
              <a:solidFill>
                <a:schemeClr val="accent1">
                  <a:lumMod val="75000"/>
                </a:schemeClr>
              </a:solidFill>
            </a:endParaRPr>
          </a:p>
          <a:p>
            <a:pPr marL="342900" lvl="0" indent="-342900">
              <a:spcAft>
                <a:spcPts val="0"/>
              </a:spcAft>
              <a:buFontTx/>
              <a:buChar char="-"/>
            </a:pPr>
            <a:endParaRPr lang="fr-FR" dirty="0">
              <a:solidFill>
                <a:schemeClr val="accent1">
                  <a:lumMod val="75000"/>
                </a:schemeClr>
              </a:solidFill>
            </a:endParaRPr>
          </a:p>
          <a:p>
            <a:pPr lvl="0" algn="just">
              <a:spcAft>
                <a:spcPts val="0"/>
              </a:spcAft>
            </a:pPr>
            <a:endParaRPr lang="fr-FR" sz="2000" i="1" dirty="0">
              <a:solidFill>
                <a:srgbClr val="24638F"/>
              </a:solidFill>
            </a:endParaRPr>
          </a:p>
        </p:txBody>
      </p:sp>
    </p:spTree>
    <p:extLst>
      <p:ext uri="{BB962C8B-B14F-4D97-AF65-F5344CB8AC3E}">
        <p14:creationId xmlns:p14="http://schemas.microsoft.com/office/powerpoint/2010/main" val="3131503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76013" y="2124873"/>
            <a:ext cx="8256233" cy="4647426"/>
          </a:xfrm>
          <a:prstGeom prst="rect">
            <a:avLst/>
          </a:prstGeom>
        </p:spPr>
        <p:txBody>
          <a:bodyPr wrap="square">
            <a:spAutoFit/>
          </a:bodyPr>
          <a:lstStyle/>
          <a:p>
            <a:pPr lvl="0">
              <a:spcAft>
                <a:spcPts val="0"/>
              </a:spcAft>
            </a:pPr>
            <a:endParaRPr lang="fr-FR" sz="1600" dirty="0">
              <a:solidFill>
                <a:schemeClr val="tx1">
                  <a:lumMod val="75000"/>
                  <a:lumOff val="25000"/>
                </a:schemeClr>
              </a:solidFill>
            </a:endParaRPr>
          </a:p>
          <a:p>
            <a:pPr>
              <a:spcAft>
                <a:spcPts val="0"/>
              </a:spcAft>
            </a:pPr>
            <a:r>
              <a:rPr lang="fr-FR" sz="1600" b="1" dirty="0">
                <a:solidFill>
                  <a:schemeClr val="tx1">
                    <a:lumMod val="75000"/>
                    <a:lumOff val="25000"/>
                  </a:schemeClr>
                </a:solidFill>
              </a:rPr>
              <a:t>Accompagnement et transformation des filières (p.81)</a:t>
            </a:r>
          </a:p>
          <a:p>
            <a:pPr>
              <a:spcAft>
                <a:spcPts val="0"/>
              </a:spcAft>
            </a:pPr>
            <a:endParaRPr lang="fr-FR" sz="1600" b="1" dirty="0">
              <a:solidFill>
                <a:schemeClr val="tx1">
                  <a:lumMod val="75000"/>
                  <a:lumOff val="25000"/>
                </a:schemeClr>
              </a:solidFill>
            </a:endParaRPr>
          </a:p>
          <a:p>
            <a:pPr>
              <a:spcAft>
                <a:spcPts val="0"/>
              </a:spcAft>
            </a:pPr>
            <a:r>
              <a:rPr lang="fr-FR" sz="1600" i="1" dirty="0">
                <a:solidFill>
                  <a:schemeClr val="tx1">
                    <a:lumMod val="75000"/>
                    <a:lumOff val="25000"/>
                  </a:schemeClr>
                </a:solidFill>
              </a:rPr>
              <a:t>Cet Appel à projet du </a:t>
            </a:r>
            <a:r>
              <a:rPr lang="fr-FR" sz="1600" i="1" dirty="0">
                <a:solidFill>
                  <a:schemeClr val="tx1">
                    <a:lumMod val="75000"/>
                    <a:lumOff val="25000"/>
                  </a:schemeClr>
                </a:solidFill>
                <a:hlinkClick r:id="rId5"/>
              </a:rPr>
              <a:t>PIA 3 régionalisé </a:t>
            </a:r>
            <a:r>
              <a:rPr lang="fr-FR" sz="1600" i="1" dirty="0">
                <a:solidFill>
                  <a:schemeClr val="tx1">
                    <a:lumMod val="75000"/>
                    <a:lumOff val="25000"/>
                  </a:schemeClr>
                </a:solidFill>
              </a:rPr>
              <a:t>est clôturé, en attente du PIA 4</a:t>
            </a:r>
          </a:p>
          <a:p>
            <a:pPr>
              <a:spcAft>
                <a:spcPts val="0"/>
              </a:spcAft>
            </a:pPr>
            <a:endParaRPr lang="fr-FR" sz="1600" i="1" dirty="0">
              <a:solidFill>
                <a:schemeClr val="tx1">
                  <a:lumMod val="75000"/>
                  <a:lumOff val="25000"/>
                </a:schemeClr>
              </a:solidFill>
            </a:endParaRPr>
          </a:p>
          <a:p>
            <a:pPr>
              <a:spcAft>
                <a:spcPts val="0"/>
              </a:spcAft>
            </a:pPr>
            <a:endParaRPr lang="fr-FR" sz="1600" i="1" dirty="0">
              <a:solidFill>
                <a:schemeClr val="tx1">
                  <a:lumMod val="75000"/>
                  <a:lumOff val="25000"/>
                </a:schemeClr>
              </a:solidFill>
            </a:endParaRPr>
          </a:p>
          <a:p>
            <a:r>
              <a:rPr lang="fr-FR" sz="1600" i="1" dirty="0">
                <a:solidFill>
                  <a:schemeClr val="tx1">
                    <a:lumMod val="75000"/>
                    <a:lumOff val="25000"/>
                  </a:schemeClr>
                </a:solidFill>
              </a:rPr>
              <a:t>Au niveau national, la BPI propose un appel à projet Structuration de filière nationale</a:t>
            </a:r>
          </a:p>
          <a:p>
            <a:r>
              <a:rPr lang="fr-FR" sz="1600" u="sng" dirty="0">
                <a:hlinkClick r:id="rId6"/>
              </a:rPr>
              <a:t>https://www.bpifrance.fr/Toutes-nos-solutions/Aides-concours-et-labels/Aides-a-l-innovation-projets-collaboratifs/Aide-aux-projets-Structuration-de-Filieres</a:t>
            </a:r>
            <a:endParaRPr lang="fr-FR" sz="1600" dirty="0"/>
          </a:p>
          <a:p>
            <a:pPr>
              <a:spcAft>
                <a:spcPts val="0"/>
              </a:spcAft>
            </a:pPr>
            <a:endParaRPr lang="fr-FR" sz="1600" i="1" dirty="0">
              <a:solidFill>
                <a:schemeClr val="tx1">
                  <a:lumMod val="75000"/>
                  <a:lumOff val="25000"/>
                </a:schemeClr>
              </a:solidFill>
            </a:endParaRPr>
          </a:p>
          <a:p>
            <a:pPr>
              <a:spcAft>
                <a:spcPts val="0"/>
              </a:spcAft>
            </a:pPr>
            <a:endParaRPr lang="fr-FR" sz="1600" i="1" dirty="0">
              <a:solidFill>
                <a:schemeClr val="tx1">
                  <a:lumMod val="75000"/>
                  <a:lumOff val="25000"/>
                </a:schemeClr>
              </a:solidFill>
            </a:endParaRPr>
          </a:p>
          <a:p>
            <a:pPr>
              <a:spcAft>
                <a:spcPts val="0"/>
              </a:spcAft>
            </a:pPr>
            <a:r>
              <a:rPr lang="fr-FR" sz="1600" i="1" dirty="0">
                <a:solidFill>
                  <a:schemeClr val="tx1">
                    <a:lumMod val="75000"/>
                    <a:lumOff val="25000"/>
                  </a:schemeClr>
                </a:solidFill>
              </a:rPr>
              <a:t> </a:t>
            </a:r>
          </a:p>
          <a:p>
            <a:pPr>
              <a:spcAft>
                <a:spcPts val="0"/>
              </a:spcAft>
            </a:pPr>
            <a:endParaRPr lang="fr-FR" sz="1600" b="1"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a:spcAft>
                <a:spcPts val="0"/>
              </a:spcAft>
            </a:pPr>
            <a:endParaRPr lang="fr-FR" sz="1600" b="1" dirty="0">
              <a:solidFill>
                <a:schemeClr val="tx1">
                  <a:lumMod val="75000"/>
                  <a:lumOff val="25000"/>
                </a:schemeClr>
              </a:solidFill>
            </a:endParaRPr>
          </a:p>
          <a:p>
            <a:pPr lvl="0" algn="just">
              <a:spcBef>
                <a:spcPts val="0"/>
              </a:spcBef>
              <a:spcAft>
                <a:spcPts val="0"/>
              </a:spcAft>
            </a:pPr>
            <a:endParaRPr lang="fr-FR" sz="1600" dirty="0">
              <a:solidFill>
                <a:schemeClr val="tx1">
                  <a:lumMod val="75000"/>
                  <a:lumOff val="25000"/>
                </a:schemeClr>
              </a:solidFill>
            </a:endParaRPr>
          </a:p>
          <a:p>
            <a:pPr lvl="0"/>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pic>
        <p:nvPicPr>
          <p:cNvPr id="1026" name="Picture 2" descr="image001">
            <a:extLst>
              <a:ext uri="{FF2B5EF4-FFF2-40B4-BE49-F238E27FC236}">
                <a16:creationId xmlns:a16="http://schemas.microsoft.com/office/drawing/2014/main" id="{E60E9070-4AC5-44D4-8768-5C8845C6FF3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23061" y="1085746"/>
            <a:ext cx="786725" cy="62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19E56F73-ED62-4A47-8E77-EF7A9676E56F}"/>
              </a:ext>
            </a:extLst>
          </p:cNvPr>
          <p:cNvPicPr>
            <a:picLocks noChangeAspect="1"/>
          </p:cNvPicPr>
          <p:nvPr/>
        </p:nvPicPr>
        <p:blipFill>
          <a:blip r:embed="rId8"/>
          <a:stretch>
            <a:fillRect/>
          </a:stretch>
        </p:blipFill>
        <p:spPr>
          <a:xfrm>
            <a:off x="4307554" y="1119127"/>
            <a:ext cx="2204027" cy="532223"/>
          </a:xfrm>
          <a:prstGeom prst="rect">
            <a:avLst/>
          </a:prstGeom>
        </p:spPr>
      </p:pic>
      <p:sp>
        <p:nvSpPr>
          <p:cNvPr id="8" name="Rectangle 7">
            <a:extLst>
              <a:ext uri="{FF2B5EF4-FFF2-40B4-BE49-F238E27FC236}">
                <a16:creationId xmlns:a16="http://schemas.microsoft.com/office/drawing/2014/main" id="{D417352E-724E-4F66-82AF-144DD2DE6A0F}"/>
              </a:ext>
            </a:extLst>
          </p:cNvPr>
          <p:cNvSpPr/>
          <p:nvPr>
            <p:custDataLst>
              <p:tags r:id="rId2"/>
            </p:custDataLst>
          </p:nvPr>
        </p:nvSpPr>
        <p:spPr>
          <a:xfrm>
            <a:off x="625714" y="0"/>
            <a:ext cx="8135462" cy="49699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Innovation</a:t>
            </a:r>
          </a:p>
        </p:txBody>
      </p:sp>
      <p:sp>
        <p:nvSpPr>
          <p:cNvPr id="9" name="Ellipse 8">
            <a:extLst>
              <a:ext uri="{FF2B5EF4-FFF2-40B4-BE49-F238E27FC236}">
                <a16:creationId xmlns:a16="http://schemas.microsoft.com/office/drawing/2014/main" id="{8D9483DE-C7F9-48CB-A065-D1FC0B203982}"/>
              </a:ext>
            </a:extLst>
          </p:cNvPr>
          <p:cNvSpPr/>
          <p:nvPr/>
        </p:nvSpPr>
        <p:spPr>
          <a:xfrm>
            <a:off x="8227531" y="269100"/>
            <a:ext cx="621792" cy="6310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b="1" dirty="0">
                <a:solidFill>
                  <a:schemeClr val="tx1"/>
                </a:solidFill>
              </a:rPr>
              <a:t>23</a:t>
            </a:r>
          </a:p>
        </p:txBody>
      </p:sp>
      <p:pic>
        <p:nvPicPr>
          <p:cNvPr id="2" name="Image 1">
            <a:extLst>
              <a:ext uri="{FF2B5EF4-FFF2-40B4-BE49-F238E27FC236}">
                <a16:creationId xmlns:a16="http://schemas.microsoft.com/office/drawing/2014/main" id="{B20DE21A-2D56-406E-A09F-476A4B46CD55}"/>
              </a:ext>
            </a:extLst>
          </p:cNvPr>
          <p:cNvPicPr>
            <a:picLocks noChangeAspect="1"/>
          </p:cNvPicPr>
          <p:nvPr/>
        </p:nvPicPr>
        <p:blipFill>
          <a:blip r:embed="rId9"/>
          <a:stretch>
            <a:fillRect/>
          </a:stretch>
        </p:blipFill>
        <p:spPr>
          <a:xfrm>
            <a:off x="8044608" y="1012472"/>
            <a:ext cx="987638" cy="938865"/>
          </a:xfrm>
          <a:prstGeom prst="rect">
            <a:avLst/>
          </a:prstGeom>
        </p:spPr>
      </p:pic>
    </p:spTree>
    <p:extLst>
      <p:ext uri="{BB962C8B-B14F-4D97-AF65-F5344CB8AC3E}">
        <p14:creationId xmlns:p14="http://schemas.microsoft.com/office/powerpoint/2010/main" val="25131737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C2EFF-A46B-4BA5-8D6F-2AA5A53A1E01}"/>
              </a:ext>
            </a:extLst>
          </p:cNvPr>
          <p:cNvSpPr/>
          <p:nvPr>
            <p:custDataLst>
              <p:tags r:id="rId1"/>
            </p:custDataLst>
          </p:nvPr>
        </p:nvSpPr>
        <p:spPr>
          <a:xfrm>
            <a:off x="700338" y="0"/>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3" name="Image 2">
            <a:extLst>
              <a:ext uri="{FF2B5EF4-FFF2-40B4-BE49-F238E27FC236}">
                <a16:creationId xmlns:a16="http://schemas.microsoft.com/office/drawing/2014/main" id="{A35CA704-8DB3-4BA3-AF8A-9F15E3381A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016" y="1410779"/>
            <a:ext cx="5925312" cy="4036441"/>
          </a:xfrm>
          <a:prstGeom prst="rect">
            <a:avLst/>
          </a:prstGeom>
          <a:ln>
            <a:noFill/>
          </a:ln>
          <a:effectLst>
            <a:outerShdw blurRad="190500" algn="tl" rotWithShape="0">
              <a:srgbClr val="000000">
                <a:alpha val="70000"/>
              </a:srgbClr>
            </a:outerShdw>
          </a:effectLst>
        </p:spPr>
      </p:pic>
      <p:pic>
        <p:nvPicPr>
          <p:cNvPr id="9" name="Image 8">
            <a:extLst>
              <a:ext uri="{FF2B5EF4-FFF2-40B4-BE49-F238E27FC236}">
                <a16:creationId xmlns:a16="http://schemas.microsoft.com/office/drawing/2014/main" id="{AA619FB3-B8EF-44D8-86A5-94F176AB4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2360" y="1840965"/>
            <a:ext cx="2713624" cy="3337560"/>
          </a:xfrm>
          <a:prstGeom prst="rect">
            <a:avLst/>
          </a:prstGeom>
        </p:spPr>
      </p:pic>
    </p:spTree>
    <p:extLst>
      <p:ext uri="{BB962C8B-B14F-4D97-AF65-F5344CB8AC3E}">
        <p14:creationId xmlns:p14="http://schemas.microsoft.com/office/powerpoint/2010/main" val="2508629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00338" y="1075347"/>
            <a:ext cx="8256233" cy="5632311"/>
          </a:xfrm>
          <a:prstGeom prst="rect">
            <a:avLst/>
          </a:prstGeom>
        </p:spPr>
        <p:txBody>
          <a:bodyPr wrap="square">
            <a:spAutoFit/>
          </a:bodyPr>
          <a:lstStyle/>
          <a:p>
            <a:pPr lvl="0"/>
            <a:endParaRPr lang="fr-FR" sz="1600"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La Banque des Territoires s’engage auprès des territoires en ingénierie pour le développement des écosystèmes locaux industriels (p.14)</a:t>
            </a:r>
          </a:p>
          <a:p>
            <a:pPr algn="just">
              <a:spcAft>
                <a:spcPts val="0"/>
              </a:spcAft>
            </a:pPr>
            <a:endParaRPr lang="fr-FR" sz="1600" b="1" dirty="0">
              <a:solidFill>
                <a:schemeClr val="tx1">
                  <a:lumMod val="75000"/>
                  <a:lumOff val="25000"/>
                </a:schemeClr>
              </a:solidFill>
            </a:endParaRPr>
          </a:p>
          <a:p>
            <a:pPr algn="just">
              <a:spcAft>
                <a:spcPts val="0"/>
              </a:spcAft>
            </a:pPr>
            <a:r>
              <a:rPr lang="fr-FR" sz="1600" u="sng" dirty="0">
                <a:solidFill>
                  <a:schemeClr val="tx1">
                    <a:lumMod val="75000"/>
                    <a:lumOff val="25000"/>
                  </a:schemeClr>
                </a:solidFill>
              </a:rPr>
              <a:t>Types d’intervention</a:t>
            </a:r>
          </a:p>
          <a:p>
            <a:pPr algn="just">
              <a:spcAft>
                <a:spcPts val="0"/>
              </a:spcAft>
            </a:pPr>
            <a:r>
              <a:rPr lang="fr-FR" sz="1600" dirty="0">
                <a:solidFill>
                  <a:schemeClr val="tx1">
                    <a:lumMod val="75000"/>
                    <a:lumOff val="25000"/>
                  </a:schemeClr>
                </a:solidFill>
              </a:rPr>
              <a:t>A/ pour des études à caractère général, stratégiques et/ou thématique</a:t>
            </a:r>
          </a:p>
          <a:p>
            <a:pPr algn="just">
              <a:spcAft>
                <a:spcPts val="0"/>
              </a:spcAft>
            </a:pPr>
            <a:r>
              <a:rPr lang="fr-FR" sz="1600" dirty="0">
                <a:solidFill>
                  <a:schemeClr val="tx1">
                    <a:lumMod val="75000"/>
                    <a:lumOff val="25000"/>
                  </a:schemeClr>
                </a:solidFill>
              </a:rPr>
              <a:t>B/ pour des études de planification ou de préfiguration</a:t>
            </a:r>
          </a:p>
          <a:p>
            <a:pPr algn="just">
              <a:spcAft>
                <a:spcPts val="0"/>
              </a:spcAft>
            </a:pPr>
            <a:r>
              <a:rPr lang="fr-FR" sz="1600" dirty="0">
                <a:solidFill>
                  <a:schemeClr val="tx1">
                    <a:lumMod val="75000"/>
                    <a:lumOff val="25000"/>
                  </a:schemeClr>
                </a:solidFill>
              </a:rPr>
              <a:t>C/ pour des études dans le cadre d’un projet d’investissement</a:t>
            </a:r>
          </a:p>
          <a:p>
            <a:pPr algn="just">
              <a:spcAft>
                <a:spcPts val="0"/>
              </a:spcAft>
            </a:pPr>
            <a:endParaRPr lang="fr-FR" sz="1600" dirty="0">
              <a:solidFill>
                <a:schemeClr val="tx1">
                  <a:lumMod val="75000"/>
                  <a:lumOff val="25000"/>
                </a:schemeClr>
              </a:solidFill>
            </a:endParaRPr>
          </a:p>
          <a:p>
            <a:pPr algn="just">
              <a:spcAft>
                <a:spcPts val="0"/>
              </a:spcAft>
            </a:pPr>
            <a:r>
              <a:rPr lang="fr-FR" sz="1600" u="sng" dirty="0">
                <a:solidFill>
                  <a:schemeClr val="tx1">
                    <a:lumMod val="75000"/>
                    <a:lumOff val="25000"/>
                  </a:schemeClr>
                </a:solidFill>
              </a:rPr>
              <a:t>Modalités d’intervention</a:t>
            </a:r>
          </a:p>
          <a:p>
            <a:pPr algn="just">
              <a:spcAft>
                <a:spcPts val="0"/>
              </a:spcAft>
            </a:pPr>
            <a:r>
              <a:rPr lang="fr-FR" sz="1600" dirty="0">
                <a:solidFill>
                  <a:schemeClr val="tx1">
                    <a:lumMod val="75000"/>
                    <a:lumOff val="25000"/>
                  </a:schemeClr>
                </a:solidFill>
              </a:rPr>
              <a:t>Co-financement à hauteur de 50 % avec les collectivités territoriales et/ou les partenaires industriels</a:t>
            </a:r>
          </a:p>
          <a:p>
            <a:pPr algn="just">
              <a:spcAft>
                <a:spcPts val="0"/>
              </a:spcAft>
            </a:pPr>
            <a:endParaRPr lang="fr-FR" sz="1600" dirty="0">
              <a:solidFill>
                <a:schemeClr val="tx1">
                  <a:lumMod val="75000"/>
                  <a:lumOff val="25000"/>
                </a:schemeClr>
              </a:solidFill>
            </a:endParaRPr>
          </a:p>
          <a:p>
            <a:pPr algn="just">
              <a:spcAft>
                <a:spcPts val="0"/>
              </a:spcAft>
            </a:pPr>
            <a:endParaRPr lang="fr-FR" sz="1600" dirty="0">
              <a:solidFill>
                <a:schemeClr val="tx1">
                  <a:lumMod val="75000"/>
                  <a:lumOff val="25000"/>
                </a:schemeClr>
              </a:solidFill>
            </a:endParaRPr>
          </a:p>
          <a:p>
            <a:pPr algn="just">
              <a:spcAft>
                <a:spcPts val="0"/>
              </a:spcAft>
            </a:pPr>
            <a:endParaRPr lang="fr-FR" sz="1600" dirty="0">
              <a:solidFill>
                <a:schemeClr val="tx1">
                  <a:lumMod val="75000"/>
                  <a:lumOff val="25000"/>
                </a:schemeClr>
              </a:solidFill>
            </a:endParaRPr>
          </a:p>
          <a:p>
            <a:pPr algn="just">
              <a:spcAft>
                <a:spcPts val="0"/>
              </a:spcAft>
            </a:pPr>
            <a:endParaRPr lang="fr-FR" sz="1600" dirty="0">
              <a:solidFill>
                <a:schemeClr val="tx1">
                  <a:lumMod val="75000"/>
                  <a:lumOff val="25000"/>
                </a:schemeClr>
              </a:solidFill>
            </a:endParaRPr>
          </a:p>
          <a:p>
            <a:pPr algn="just">
              <a:spcAft>
                <a:spcPts val="0"/>
              </a:spcAft>
            </a:pPr>
            <a:endParaRPr lang="fr-FR" sz="1600" dirty="0">
              <a:solidFill>
                <a:schemeClr val="tx1">
                  <a:lumMod val="75000"/>
                  <a:lumOff val="25000"/>
                </a:schemeClr>
              </a:solidFill>
            </a:endParaRPr>
          </a:p>
          <a:p>
            <a:pPr algn="just">
              <a:spcAft>
                <a:spcPts val="0"/>
              </a:spcAft>
            </a:pPr>
            <a:endParaRPr lang="fr-FR" sz="1600" dirty="0">
              <a:solidFill>
                <a:schemeClr val="tx1">
                  <a:lumMod val="75000"/>
                  <a:lumOff val="25000"/>
                </a:schemeClr>
              </a:solidFill>
            </a:endParaRPr>
          </a:p>
          <a:p>
            <a:pPr algn="just">
              <a:spcAft>
                <a:spcPts val="0"/>
              </a:spcAft>
            </a:pPr>
            <a:r>
              <a:rPr lang="fr-FR" sz="1600" u="sng" dirty="0">
                <a:solidFill>
                  <a:schemeClr val="tx1">
                    <a:lumMod val="75000"/>
                    <a:lumOff val="25000"/>
                  </a:schemeClr>
                </a:solidFill>
              </a:rPr>
              <a:t>Contact </a:t>
            </a:r>
            <a:r>
              <a:rPr lang="fr-FR" sz="1600" dirty="0">
                <a:solidFill>
                  <a:schemeClr val="tx1">
                    <a:lumMod val="75000"/>
                    <a:lumOff val="25000"/>
                  </a:schemeClr>
                </a:solidFill>
              </a:rPr>
              <a:t>: Patrick Martin (patrick.martin@caissedesdepots.fr)</a:t>
            </a:r>
          </a:p>
          <a:p>
            <a:pPr algn="just">
              <a:spcAft>
                <a:spcPts val="0"/>
              </a:spcAft>
            </a:pPr>
            <a:endParaRPr lang="fr-FR" sz="1600" dirty="0">
              <a:solidFill>
                <a:schemeClr val="tx1">
                  <a:lumMod val="75000"/>
                  <a:lumOff val="25000"/>
                </a:schemeClr>
              </a:solidFill>
            </a:endParaRPr>
          </a:p>
          <a:p>
            <a:pPr marL="285750" indent="-285750" algn="just">
              <a:spcAft>
                <a:spcPts val="0"/>
              </a:spcAft>
              <a:buFontTx/>
              <a:buChar char="-"/>
            </a:pPr>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sp>
        <p:nvSpPr>
          <p:cNvPr id="4" name="Ellipse 3">
            <a:extLst>
              <a:ext uri="{FF2B5EF4-FFF2-40B4-BE49-F238E27FC236}">
                <a16:creationId xmlns:a16="http://schemas.microsoft.com/office/drawing/2014/main" id="{4685DF5E-5266-4ADB-8E70-7356656E2796}"/>
              </a:ext>
            </a:extLst>
          </p:cNvPr>
          <p:cNvSpPr/>
          <p:nvPr/>
        </p:nvSpPr>
        <p:spPr>
          <a:xfrm>
            <a:off x="8287214" y="595372"/>
            <a:ext cx="705312" cy="60320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1</a:t>
            </a:r>
          </a:p>
        </p:txBody>
      </p:sp>
      <p:pic>
        <p:nvPicPr>
          <p:cNvPr id="7" name="Image 6">
            <a:extLst>
              <a:ext uri="{FF2B5EF4-FFF2-40B4-BE49-F238E27FC236}">
                <a16:creationId xmlns:a16="http://schemas.microsoft.com/office/drawing/2014/main" id="{6CF6B1F2-0AA1-4404-AC50-11963E803E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9795" y="718606"/>
            <a:ext cx="1564464" cy="356741"/>
          </a:xfrm>
          <a:prstGeom prst="rect">
            <a:avLst/>
          </a:prstGeom>
        </p:spPr>
      </p:pic>
      <p:sp>
        <p:nvSpPr>
          <p:cNvPr id="10" name="Rectangle 9">
            <a:extLst>
              <a:ext uri="{FF2B5EF4-FFF2-40B4-BE49-F238E27FC236}">
                <a16:creationId xmlns:a16="http://schemas.microsoft.com/office/drawing/2014/main" id="{D4A40095-3EF4-4248-9DDC-543543CECFAC}"/>
              </a:ext>
            </a:extLst>
          </p:cNvPr>
          <p:cNvSpPr/>
          <p:nvPr>
            <p:custDataLst>
              <p:tags r:id="rId2"/>
            </p:custDataLst>
          </p:nvPr>
        </p:nvSpPr>
        <p:spPr>
          <a:xfrm>
            <a:off x="700338" y="0"/>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3" name="Image 2">
            <a:hlinkClick r:id="rId6"/>
            <a:extLst>
              <a:ext uri="{FF2B5EF4-FFF2-40B4-BE49-F238E27FC236}">
                <a16:creationId xmlns:a16="http://schemas.microsoft.com/office/drawing/2014/main" id="{F6252C14-39C9-42F3-9BAA-E03767F39E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49795" y="3989261"/>
            <a:ext cx="2102474" cy="1405700"/>
          </a:xfrm>
          <a:prstGeom prst="rect">
            <a:avLst/>
          </a:prstGeom>
          <a:ln w="38100">
            <a:solidFill>
              <a:schemeClr val="accent6">
                <a:lumMod val="60000"/>
                <a:lumOff val="40000"/>
              </a:schemeClr>
            </a:solidFill>
          </a:ln>
        </p:spPr>
      </p:pic>
      <p:sp>
        <p:nvSpPr>
          <p:cNvPr id="11" name="Flèche : droite rayée 10">
            <a:extLst>
              <a:ext uri="{FF2B5EF4-FFF2-40B4-BE49-F238E27FC236}">
                <a16:creationId xmlns:a16="http://schemas.microsoft.com/office/drawing/2014/main" id="{6768AAAB-34D8-4BF9-A503-9CA8A949C9F6}"/>
              </a:ext>
            </a:extLst>
          </p:cNvPr>
          <p:cNvSpPr/>
          <p:nvPr/>
        </p:nvSpPr>
        <p:spPr>
          <a:xfrm>
            <a:off x="4370832" y="4564095"/>
            <a:ext cx="2007946" cy="256032"/>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D89CA204-C2A1-40D5-9921-F8286E48868F}"/>
              </a:ext>
            </a:extLst>
          </p:cNvPr>
          <p:cNvSpPr txBox="1"/>
          <p:nvPr/>
        </p:nvSpPr>
        <p:spPr>
          <a:xfrm>
            <a:off x="1115568" y="4276612"/>
            <a:ext cx="2950962" cy="830997"/>
          </a:xfrm>
          <a:prstGeom prst="rect">
            <a:avLst/>
          </a:prstGeom>
          <a:noFill/>
          <a:ln w="28575">
            <a:solidFill>
              <a:schemeClr val="accent6">
                <a:lumMod val="60000"/>
                <a:lumOff val="40000"/>
              </a:schemeClr>
            </a:solidFill>
          </a:ln>
        </p:spPr>
        <p:txBody>
          <a:bodyPr wrap="square" rtlCol="0">
            <a:spAutoFit/>
          </a:bodyPr>
          <a:lstStyle/>
          <a:p>
            <a:r>
              <a:rPr lang="fr-FR" sz="1600" b="1" dirty="0">
                <a:solidFill>
                  <a:schemeClr val="accent6">
                    <a:lumMod val="75000"/>
                  </a:schemeClr>
                </a:solidFill>
              </a:rPr>
              <a:t>Exemple d’étude financée : Schéma d’accueil des entreprises - Cherbourg</a:t>
            </a:r>
          </a:p>
        </p:txBody>
      </p:sp>
    </p:spTree>
    <p:extLst>
      <p:ext uri="{BB962C8B-B14F-4D97-AF65-F5344CB8AC3E}">
        <p14:creationId xmlns:p14="http://schemas.microsoft.com/office/powerpoint/2010/main" val="39190606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4" y="610136"/>
            <a:ext cx="8256233" cy="6863417"/>
          </a:xfrm>
          <a:prstGeom prst="rect">
            <a:avLst/>
          </a:prstGeom>
        </p:spPr>
        <p:txBody>
          <a:bodyPr wrap="square">
            <a:spAutoFit/>
          </a:bodyPr>
          <a:lstStyle/>
          <a:p>
            <a:pPr lvl="0" algn="ctr">
              <a:spcAft>
                <a:spcPts val="0"/>
              </a:spcAft>
            </a:pPr>
            <a:endParaRPr lang="fr-FR" sz="2400" dirty="0">
              <a:solidFill>
                <a:srgbClr val="24638F"/>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Cette présentation va donc tenter de vous éclairer sur ce qu’est un Territoire d’industrie, quels sont les outils mis à disposition des opérateurs nationaux, qui sont les référents et interlocuteurs locaux, quels sont les enjeux et comment y répondre avec l’illustration de projets emblématiques… Cette présentation n’a en revanche pas vocation à dresser un état d’avancement de l’ensemble des projets inscrits dans le protocole signé il y a un an.</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Nous devions être accueillis, pour ce Comité technique, dans les locaux de l’UTBM au sein du </a:t>
            </a:r>
            <a:r>
              <a:rPr lang="fr-FR" sz="1600" dirty="0" err="1">
                <a:solidFill>
                  <a:schemeClr val="tx1">
                    <a:lumMod val="75000"/>
                    <a:lumOff val="25000"/>
                  </a:schemeClr>
                </a:solidFill>
              </a:rPr>
              <a:t>Crunchlab</a:t>
            </a:r>
            <a:r>
              <a:rPr lang="fr-FR" sz="1600" dirty="0">
                <a:solidFill>
                  <a:schemeClr val="tx1">
                    <a:lumMod val="75000"/>
                    <a:lumOff val="25000"/>
                  </a:schemeClr>
                </a:solidFill>
              </a:rPr>
              <a:t>, ce n’est que partie remise et c’est donc tout naturellement que j’introduis cette présentation par ce marqueur de l’innovation du territoire Nord Franche-Comté. </a:t>
            </a: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Je vous souhaite une très bonne lecture ! </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  </a:t>
            </a:r>
          </a:p>
          <a:p>
            <a:pPr lvl="0"/>
            <a:endParaRPr lang="fr-FR" sz="1600"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p:txBody>
      </p:sp>
      <p:sp>
        <p:nvSpPr>
          <p:cNvPr id="5" name="Rectangle 4">
            <a:extLst>
              <a:ext uri="{FF2B5EF4-FFF2-40B4-BE49-F238E27FC236}">
                <a16:creationId xmlns:a16="http://schemas.microsoft.com/office/drawing/2014/main" id="{CE3C2EFF-A46B-4BA5-8D6F-2AA5A53A1E01}"/>
              </a:ext>
            </a:extLst>
          </p:cNvPr>
          <p:cNvSpPr/>
          <p:nvPr>
            <p:custDataLst>
              <p:tags r:id="rId2"/>
            </p:custDataLst>
          </p:nvPr>
        </p:nvSpPr>
        <p:spPr>
          <a:xfrm>
            <a:off x="342250" y="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Introduction</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Tree>
    <p:extLst>
      <p:ext uri="{BB962C8B-B14F-4D97-AF65-F5344CB8AC3E}">
        <p14:creationId xmlns:p14="http://schemas.microsoft.com/office/powerpoint/2010/main" val="9062974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4" y="555272"/>
            <a:ext cx="8256233" cy="6370975"/>
          </a:xfrm>
          <a:prstGeom prst="rect">
            <a:avLst/>
          </a:prstGeom>
        </p:spPr>
        <p:txBody>
          <a:bodyPr wrap="square">
            <a:spAutoFit/>
          </a:bodyPr>
          <a:lstStyle/>
          <a:p>
            <a:pPr lvl="0"/>
            <a:endParaRPr lang="fr-FR" sz="1600"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La Banque des Territoires s’engage en investissement dans le développement des écosystèmes locaux industriels (p.16)</a:t>
            </a:r>
          </a:p>
          <a:p>
            <a:pPr algn="just">
              <a:spcAft>
                <a:spcPts val="0"/>
              </a:spcAft>
            </a:pPr>
            <a:endParaRPr lang="fr-FR" sz="1600" b="1" dirty="0">
              <a:solidFill>
                <a:schemeClr val="tx1">
                  <a:lumMod val="75000"/>
                  <a:lumOff val="25000"/>
                </a:schemeClr>
              </a:solidFill>
            </a:endParaRPr>
          </a:p>
          <a:p>
            <a:pPr algn="just">
              <a:spcAft>
                <a:spcPts val="0"/>
              </a:spcAft>
            </a:pPr>
            <a:r>
              <a:rPr lang="fr-FR" sz="1600" dirty="0">
                <a:solidFill>
                  <a:schemeClr val="tx1">
                    <a:lumMod val="75000"/>
                    <a:lumOff val="25000"/>
                  </a:schemeClr>
                </a:solidFill>
              </a:rPr>
              <a:t>Les types d’intervention sont variées : Foncier et immobilier industriel, numérique, énergie et écologie industriel, transport mobilité, formation, développement économique.</a:t>
            </a:r>
          </a:p>
          <a:p>
            <a:pPr algn="just">
              <a:spcAft>
                <a:spcPts val="0"/>
              </a:spcAft>
            </a:pPr>
            <a:endParaRPr lang="fr-FR" sz="1600" dirty="0">
              <a:solidFill>
                <a:schemeClr val="tx1">
                  <a:lumMod val="75000"/>
                  <a:lumOff val="25000"/>
                </a:schemeClr>
              </a:solidFill>
            </a:endParaRPr>
          </a:p>
          <a:p>
            <a:pPr algn="just">
              <a:spcAft>
                <a:spcPts val="0"/>
              </a:spcAft>
            </a:pPr>
            <a:r>
              <a:rPr lang="fr-FR" sz="1600" dirty="0">
                <a:solidFill>
                  <a:schemeClr val="tx1">
                    <a:lumMod val="75000"/>
                    <a:lumOff val="25000"/>
                  </a:schemeClr>
                </a:solidFill>
              </a:rPr>
              <a:t>Les modalités d’intervention portent sur de l’investissement en fonds propre et peuvent être mobilisées en complément d’autres ressources (PIA, fonds européens…). </a:t>
            </a:r>
          </a:p>
          <a:p>
            <a:pPr algn="just">
              <a:spcAft>
                <a:spcPts val="0"/>
              </a:spcAft>
            </a:pPr>
            <a:r>
              <a:rPr lang="fr-FR" sz="1600" b="1" dirty="0">
                <a:solidFill>
                  <a:schemeClr val="tx1">
                    <a:lumMod val="75000"/>
                    <a:lumOff val="25000"/>
                  </a:schemeClr>
                </a:solidFill>
              </a:rPr>
              <a:t>A l’échelle du programme (2019-2022), la Banque des Territoires peut s’engager jusqu’à 100 M€ par an en moyenne pour les Territoires d’Industrie</a:t>
            </a:r>
            <a:r>
              <a:rPr lang="fr-FR" sz="1600" dirty="0">
                <a:solidFill>
                  <a:schemeClr val="tx1">
                    <a:lumMod val="75000"/>
                    <a:lumOff val="25000"/>
                  </a:schemeClr>
                </a:solidFill>
              </a:rPr>
              <a:t>, en posture de « tiers de confiance », en tant qu’investisseur avisé, principalement en tant qu’actionnaire minoritaire en prenant des participations dans des structures privées, d’initiatives publiques ou parapubliques (SA, SCI, SCOP, Associations, Sem…).</a:t>
            </a:r>
          </a:p>
          <a:p>
            <a:pPr algn="just">
              <a:spcAft>
                <a:spcPts val="0"/>
              </a:spcAft>
            </a:pPr>
            <a:endParaRPr lang="fr-FR" sz="1600" dirty="0">
              <a:solidFill>
                <a:schemeClr val="tx1">
                  <a:lumMod val="75000"/>
                  <a:lumOff val="25000"/>
                </a:schemeClr>
              </a:solidFill>
            </a:endParaRPr>
          </a:p>
          <a:p>
            <a:pPr algn="just">
              <a:spcAft>
                <a:spcPts val="0"/>
              </a:spcAft>
            </a:pPr>
            <a:r>
              <a:rPr lang="fr-FR" sz="1600" u="sng" dirty="0">
                <a:solidFill>
                  <a:schemeClr val="tx1">
                    <a:lumMod val="75000"/>
                    <a:lumOff val="25000"/>
                  </a:schemeClr>
                </a:solidFill>
              </a:rPr>
              <a:t>Contact </a:t>
            </a:r>
            <a:r>
              <a:rPr lang="fr-FR" sz="1600" dirty="0">
                <a:solidFill>
                  <a:schemeClr val="tx1">
                    <a:lumMod val="75000"/>
                    <a:lumOff val="25000"/>
                  </a:schemeClr>
                </a:solidFill>
              </a:rPr>
              <a:t>: Patrick Martin (patrick.martin@caissedesdepots.fr)</a:t>
            </a:r>
          </a:p>
          <a:p>
            <a:pPr algn="just">
              <a:spcAft>
                <a:spcPts val="0"/>
              </a:spcAft>
            </a:pPr>
            <a:endParaRPr lang="fr-FR" sz="1600" dirty="0">
              <a:solidFill>
                <a:schemeClr val="tx1">
                  <a:lumMod val="75000"/>
                  <a:lumOff val="25000"/>
                </a:schemeClr>
              </a:solidFill>
            </a:endParaRPr>
          </a:p>
          <a:p>
            <a:pPr algn="just">
              <a:spcAft>
                <a:spcPts val="0"/>
              </a:spcAft>
            </a:pPr>
            <a:r>
              <a:rPr lang="fr-FR" sz="1600" u="sng" dirty="0">
                <a:solidFill>
                  <a:schemeClr val="tx1">
                    <a:lumMod val="75000"/>
                    <a:lumOff val="25000"/>
                  </a:schemeClr>
                </a:solidFill>
              </a:rPr>
              <a:t>La Banque des Territoires intervient de deux manières</a:t>
            </a:r>
            <a:r>
              <a:rPr lang="fr-FR" sz="1600" dirty="0">
                <a:solidFill>
                  <a:schemeClr val="tx1">
                    <a:lumMod val="75000"/>
                    <a:lumOff val="25000"/>
                  </a:schemeClr>
                </a:solidFill>
              </a:rPr>
              <a:t> : </a:t>
            </a:r>
          </a:p>
          <a:p>
            <a:pPr marL="285750" indent="-285750" algn="just">
              <a:spcAft>
                <a:spcPts val="0"/>
              </a:spcAft>
              <a:buFontTx/>
              <a:buChar char="-"/>
            </a:pPr>
            <a:r>
              <a:rPr lang="fr-FR" sz="1600" dirty="0">
                <a:solidFill>
                  <a:schemeClr val="tx1">
                    <a:lumMod val="75000"/>
                    <a:lumOff val="25000"/>
                  </a:schemeClr>
                </a:solidFill>
              </a:rPr>
              <a:t>Soit dans le cadre du PIA 3 (Territoire d’Innovation) pour le compte de l’Etat</a:t>
            </a:r>
          </a:p>
          <a:p>
            <a:pPr marL="285750" indent="-285750" algn="just">
              <a:spcAft>
                <a:spcPts val="0"/>
              </a:spcAft>
              <a:buFontTx/>
              <a:buChar char="-"/>
            </a:pPr>
            <a:r>
              <a:rPr lang="fr-FR" sz="1600" dirty="0">
                <a:solidFill>
                  <a:schemeClr val="tx1">
                    <a:lumMod val="75000"/>
                    <a:lumOff val="25000"/>
                  </a:schemeClr>
                </a:solidFill>
              </a:rPr>
              <a:t>Soit dans le cadre de Territoire d’Industrie pour son propre compte </a:t>
            </a:r>
          </a:p>
          <a:p>
            <a:pPr algn="just">
              <a:spcAft>
                <a:spcPts val="0"/>
              </a:spcAft>
            </a:pPr>
            <a:r>
              <a:rPr lang="fr-FR" sz="1600" b="1" dirty="0">
                <a:solidFill>
                  <a:schemeClr val="tx1">
                    <a:lumMod val="75000"/>
                    <a:lumOff val="25000"/>
                  </a:schemeClr>
                </a:solidFill>
              </a:rPr>
              <a:t>Dans ce dernier cas, la labellisation Territoire d’Industrie permettra au projet de bénéficier d’une souplesse plus importante dans le cadre de l’instruction du dossier.</a:t>
            </a:r>
          </a:p>
          <a:p>
            <a:pPr marL="285750" indent="-285750" algn="just">
              <a:spcAft>
                <a:spcPts val="0"/>
              </a:spcAft>
              <a:buFontTx/>
              <a:buChar char="-"/>
            </a:pPr>
            <a:endParaRPr lang="fr-FR" sz="1600" dirty="0">
              <a:solidFill>
                <a:schemeClr val="tx1">
                  <a:lumMod val="75000"/>
                  <a:lumOff val="25000"/>
                </a:schemeClr>
              </a:solidFill>
            </a:endParaRPr>
          </a:p>
          <a:p>
            <a:pPr lvl="0" algn="just">
              <a:spcAft>
                <a:spcPts val="0"/>
              </a:spcAft>
            </a:pPr>
            <a:endParaRPr lang="fr-FR" sz="2400" dirty="0">
              <a:solidFill>
                <a:srgbClr val="24638F"/>
              </a:solidFill>
            </a:endParaRPr>
          </a:p>
        </p:txBody>
      </p:sp>
      <p:sp>
        <p:nvSpPr>
          <p:cNvPr id="4" name="Ellipse 3">
            <a:extLst>
              <a:ext uri="{FF2B5EF4-FFF2-40B4-BE49-F238E27FC236}">
                <a16:creationId xmlns:a16="http://schemas.microsoft.com/office/drawing/2014/main" id="{4685DF5E-5266-4ADB-8E70-7356656E2796}"/>
              </a:ext>
            </a:extLst>
          </p:cNvPr>
          <p:cNvSpPr/>
          <p:nvPr/>
        </p:nvSpPr>
        <p:spPr>
          <a:xfrm>
            <a:off x="8385245" y="246888"/>
            <a:ext cx="571325" cy="560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2</a:t>
            </a:r>
          </a:p>
        </p:txBody>
      </p:sp>
      <p:pic>
        <p:nvPicPr>
          <p:cNvPr id="7" name="Image 6">
            <a:extLst>
              <a:ext uri="{FF2B5EF4-FFF2-40B4-BE49-F238E27FC236}">
                <a16:creationId xmlns:a16="http://schemas.microsoft.com/office/drawing/2014/main" id="{6CF6B1F2-0AA1-4404-AC50-11963E803E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2947" y="359303"/>
            <a:ext cx="1564464" cy="356741"/>
          </a:xfrm>
          <a:prstGeom prst="rect">
            <a:avLst/>
          </a:prstGeom>
        </p:spPr>
      </p:pic>
      <p:pic>
        <p:nvPicPr>
          <p:cNvPr id="2" name="Image 1">
            <a:hlinkClick r:id="rId6"/>
            <a:extLst>
              <a:ext uri="{FF2B5EF4-FFF2-40B4-BE49-F238E27FC236}">
                <a16:creationId xmlns:a16="http://schemas.microsoft.com/office/drawing/2014/main" id="{D62F4E6A-8E05-4AAE-B6D9-647E8708B1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22592" y="3992351"/>
            <a:ext cx="2000314" cy="945713"/>
          </a:xfrm>
          <a:prstGeom prst="rect">
            <a:avLst/>
          </a:prstGeom>
          <a:ln w="38100">
            <a:solidFill>
              <a:schemeClr val="accent6">
                <a:lumMod val="60000"/>
                <a:lumOff val="40000"/>
              </a:schemeClr>
            </a:solidFill>
          </a:ln>
        </p:spPr>
      </p:pic>
      <p:sp>
        <p:nvSpPr>
          <p:cNvPr id="8" name="Flèche : droite rayée 7">
            <a:extLst>
              <a:ext uri="{FF2B5EF4-FFF2-40B4-BE49-F238E27FC236}">
                <a16:creationId xmlns:a16="http://schemas.microsoft.com/office/drawing/2014/main" id="{BB2B4E4F-7352-4605-A69B-5297963C7E28}"/>
              </a:ext>
            </a:extLst>
          </p:cNvPr>
          <p:cNvSpPr/>
          <p:nvPr/>
        </p:nvSpPr>
        <p:spPr>
          <a:xfrm rot="5400000">
            <a:off x="6660026" y="2463064"/>
            <a:ext cx="2440469" cy="422140"/>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B348F86-E645-481D-AA91-4C38D1A987B1}"/>
              </a:ext>
            </a:extLst>
          </p:cNvPr>
          <p:cNvSpPr txBox="1"/>
          <p:nvPr/>
        </p:nvSpPr>
        <p:spPr>
          <a:xfrm>
            <a:off x="6401206" y="1075347"/>
            <a:ext cx="2715362" cy="338554"/>
          </a:xfrm>
          <a:prstGeom prst="rect">
            <a:avLst/>
          </a:prstGeom>
          <a:noFill/>
          <a:ln w="28575">
            <a:solidFill>
              <a:schemeClr val="accent6">
                <a:lumMod val="60000"/>
                <a:lumOff val="40000"/>
              </a:schemeClr>
            </a:solidFill>
          </a:ln>
        </p:spPr>
        <p:txBody>
          <a:bodyPr wrap="square" rtlCol="0">
            <a:spAutoFit/>
          </a:bodyPr>
          <a:lstStyle/>
          <a:p>
            <a:r>
              <a:rPr lang="fr-FR" sz="1600" b="1" dirty="0">
                <a:solidFill>
                  <a:schemeClr val="accent6">
                    <a:lumMod val="75000"/>
                  </a:schemeClr>
                </a:solidFill>
              </a:rPr>
              <a:t>Exemple de projet financé</a:t>
            </a:r>
          </a:p>
        </p:txBody>
      </p:sp>
      <p:sp>
        <p:nvSpPr>
          <p:cNvPr id="11" name="Rectangle 10">
            <a:extLst>
              <a:ext uri="{FF2B5EF4-FFF2-40B4-BE49-F238E27FC236}">
                <a16:creationId xmlns:a16="http://schemas.microsoft.com/office/drawing/2014/main" id="{69D8C810-4B42-43E0-9B3B-A7E77A50A373}"/>
              </a:ext>
            </a:extLst>
          </p:cNvPr>
          <p:cNvSpPr/>
          <p:nvPr>
            <p:custDataLst>
              <p:tags r:id="rId2"/>
            </p:custDataLst>
          </p:nvPr>
        </p:nvSpPr>
        <p:spPr>
          <a:xfrm>
            <a:off x="142554" y="9144"/>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Tree>
    <p:extLst>
      <p:ext uri="{BB962C8B-B14F-4D97-AF65-F5344CB8AC3E}">
        <p14:creationId xmlns:p14="http://schemas.microsoft.com/office/powerpoint/2010/main" val="32001405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95330" y="1289953"/>
            <a:ext cx="8256233" cy="4278094"/>
          </a:xfrm>
          <a:prstGeom prst="rect">
            <a:avLst/>
          </a:prstGeom>
        </p:spPr>
        <p:txBody>
          <a:bodyPr wrap="square">
            <a:spAutoFit/>
          </a:bodyPr>
          <a:lstStyle/>
          <a:p>
            <a:pPr algn="just">
              <a:spcAft>
                <a:spcPts val="0"/>
              </a:spcAft>
            </a:pPr>
            <a:endParaRPr lang="fr-FR" sz="2400" dirty="0">
              <a:solidFill>
                <a:srgbClr val="24638F"/>
              </a:solidFill>
            </a:endParaRPr>
          </a:p>
          <a:p>
            <a:pPr algn="just">
              <a:spcAft>
                <a:spcPts val="0"/>
              </a:spcAft>
            </a:pPr>
            <a:r>
              <a:rPr lang="fr-FR" sz="1600" b="1" dirty="0">
                <a:solidFill>
                  <a:schemeClr val="tx1">
                    <a:lumMod val="75000"/>
                    <a:lumOff val="25000"/>
                  </a:schemeClr>
                </a:solidFill>
              </a:rPr>
              <a:t>Des diagnostics d’attractivité et une participation à la définition et à la mise en œuvre d’une stratégie d’attractivité (p.18)</a:t>
            </a:r>
          </a:p>
          <a:p>
            <a:pPr lvl="0" algn="just">
              <a:spcAft>
                <a:spcPts val="0"/>
              </a:spcAft>
            </a:pPr>
            <a:endParaRPr lang="fr-FR" sz="2400" dirty="0">
              <a:solidFill>
                <a:srgbClr val="24638F"/>
              </a:solidFill>
            </a:endParaRPr>
          </a:p>
          <a:p>
            <a:pPr lvl="0" algn="just">
              <a:spcAft>
                <a:spcPts val="0"/>
              </a:spcAft>
            </a:pPr>
            <a:r>
              <a:rPr lang="fr-FR" sz="1600" dirty="0">
                <a:solidFill>
                  <a:schemeClr val="tx1">
                    <a:lumMod val="75000"/>
                    <a:lumOff val="25000"/>
                  </a:schemeClr>
                </a:solidFill>
              </a:rPr>
              <a:t>Les types d’intervention se présentent en 3 niveaux :</a:t>
            </a:r>
          </a:p>
          <a:p>
            <a:pPr marL="285750" lvl="0" indent="-285750" algn="just">
              <a:spcAft>
                <a:spcPts val="0"/>
              </a:spcAft>
              <a:buFontTx/>
              <a:buChar char="-"/>
            </a:pPr>
            <a:r>
              <a:rPr lang="fr-FR" sz="1600" dirty="0">
                <a:solidFill>
                  <a:schemeClr val="tx1">
                    <a:lumMod val="75000"/>
                    <a:lumOff val="25000"/>
                  </a:schemeClr>
                </a:solidFill>
              </a:rPr>
              <a:t>1</a:t>
            </a:r>
            <a:r>
              <a:rPr lang="fr-FR" sz="1600" baseline="30000" dirty="0">
                <a:solidFill>
                  <a:schemeClr val="tx1">
                    <a:lumMod val="75000"/>
                    <a:lumOff val="25000"/>
                  </a:schemeClr>
                </a:solidFill>
              </a:rPr>
              <a:t>er</a:t>
            </a:r>
            <a:r>
              <a:rPr lang="fr-FR" sz="1600" dirty="0">
                <a:solidFill>
                  <a:schemeClr val="tx1">
                    <a:lumMod val="75000"/>
                    <a:lumOff val="25000"/>
                  </a:schemeClr>
                </a:solidFill>
              </a:rPr>
              <a:t> niveau : initier la démarche d’attractivité sur un territoire</a:t>
            </a:r>
          </a:p>
          <a:p>
            <a:pPr marL="285750" lvl="0" indent="-285750" algn="just">
              <a:spcAft>
                <a:spcPts val="0"/>
              </a:spcAft>
              <a:buFontTx/>
              <a:buChar char="-"/>
            </a:pPr>
            <a:r>
              <a:rPr lang="fr-FR" sz="1600" dirty="0">
                <a:solidFill>
                  <a:schemeClr val="tx1">
                    <a:lumMod val="75000"/>
                    <a:lumOff val="25000"/>
                  </a:schemeClr>
                </a:solidFill>
              </a:rPr>
              <a:t>2</a:t>
            </a:r>
            <a:r>
              <a:rPr lang="fr-FR" sz="1600" baseline="30000" dirty="0">
                <a:solidFill>
                  <a:schemeClr val="tx1">
                    <a:lumMod val="75000"/>
                    <a:lumOff val="25000"/>
                  </a:schemeClr>
                </a:solidFill>
              </a:rPr>
              <a:t>ème</a:t>
            </a:r>
            <a:r>
              <a:rPr lang="fr-FR" sz="1600" dirty="0">
                <a:solidFill>
                  <a:schemeClr val="tx1">
                    <a:lumMod val="75000"/>
                    <a:lumOff val="25000"/>
                  </a:schemeClr>
                </a:solidFill>
              </a:rPr>
              <a:t> niveau : construire et/ou consolider l’attractivité de son territoire</a:t>
            </a:r>
          </a:p>
          <a:p>
            <a:pPr marL="285750" lvl="0" indent="-285750" algn="just">
              <a:spcAft>
                <a:spcPts val="0"/>
              </a:spcAft>
              <a:buFontTx/>
              <a:buChar char="-"/>
            </a:pPr>
            <a:r>
              <a:rPr lang="fr-FR" sz="1600" dirty="0">
                <a:solidFill>
                  <a:schemeClr val="tx1">
                    <a:lumMod val="75000"/>
                    <a:lumOff val="25000"/>
                  </a:schemeClr>
                </a:solidFill>
              </a:rPr>
              <a:t>3</a:t>
            </a:r>
            <a:r>
              <a:rPr lang="fr-FR" sz="1600" baseline="30000" dirty="0">
                <a:solidFill>
                  <a:schemeClr val="tx1">
                    <a:lumMod val="75000"/>
                    <a:lumOff val="25000"/>
                  </a:schemeClr>
                </a:solidFill>
              </a:rPr>
              <a:t>ème</a:t>
            </a:r>
            <a:r>
              <a:rPr lang="fr-FR" sz="1600" dirty="0">
                <a:solidFill>
                  <a:schemeClr val="tx1">
                    <a:lumMod val="75000"/>
                    <a:lumOff val="25000"/>
                  </a:schemeClr>
                </a:solidFill>
              </a:rPr>
              <a:t> niveau : Coaching – l’attractivité de bout en bout = diagnostic, définition de la stratégie, communication, structuration et test de l’offre du territoire, prospection, formation.</a:t>
            </a: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b="1" dirty="0">
              <a:solidFill>
                <a:schemeClr val="tx1">
                  <a:lumMod val="75000"/>
                  <a:lumOff val="25000"/>
                </a:schemeClr>
              </a:solidFill>
            </a:endParaRPr>
          </a:p>
          <a:p>
            <a:pPr lvl="0" algn="just">
              <a:spcAft>
                <a:spcPts val="0"/>
              </a:spcAft>
            </a:pPr>
            <a:r>
              <a:rPr lang="fr-FR" sz="1600" b="1" dirty="0">
                <a:solidFill>
                  <a:schemeClr val="tx1">
                    <a:lumMod val="75000"/>
                    <a:lumOff val="25000"/>
                  </a:schemeClr>
                </a:solidFill>
              </a:rPr>
              <a:t>Possibilité d’organiser une présentation de ces accompagnements par </a:t>
            </a:r>
            <a:r>
              <a:rPr lang="fr-FR" sz="1600" b="1" dirty="0" err="1">
                <a:solidFill>
                  <a:schemeClr val="tx1">
                    <a:lumMod val="75000"/>
                    <a:lumOff val="25000"/>
                  </a:schemeClr>
                </a:solidFill>
              </a:rPr>
              <a:t>Buisness</a:t>
            </a:r>
            <a:r>
              <a:rPr lang="fr-FR" sz="1600" b="1" dirty="0">
                <a:solidFill>
                  <a:schemeClr val="tx1">
                    <a:lumMod val="75000"/>
                    <a:lumOff val="25000"/>
                  </a:schemeClr>
                </a:solidFill>
              </a:rPr>
              <a:t> France, merci de faire remonter votre intérêt auprès du Pôle métropolitain.</a:t>
            </a:r>
          </a:p>
          <a:p>
            <a:pPr lvl="0" algn="just">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Contact : François REMOVILLE (francois.removille@businessfrance.fr)</a:t>
            </a:r>
          </a:p>
        </p:txBody>
      </p:sp>
      <p:pic>
        <p:nvPicPr>
          <p:cNvPr id="2" name="Imag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4446" y="807423"/>
            <a:ext cx="820430" cy="512085"/>
          </a:xfrm>
          <a:prstGeom prst="rect">
            <a:avLst/>
          </a:prstGeom>
        </p:spPr>
      </p:pic>
      <p:sp>
        <p:nvSpPr>
          <p:cNvPr id="7" name="Ellipse 6">
            <a:extLst>
              <a:ext uri="{FF2B5EF4-FFF2-40B4-BE49-F238E27FC236}">
                <a16:creationId xmlns:a16="http://schemas.microsoft.com/office/drawing/2014/main" id="{CE487834-93FB-4D63-A9F9-E41AEE083AB6}"/>
              </a:ext>
            </a:extLst>
          </p:cNvPr>
          <p:cNvSpPr/>
          <p:nvPr/>
        </p:nvSpPr>
        <p:spPr>
          <a:xfrm>
            <a:off x="8398972" y="758973"/>
            <a:ext cx="571325" cy="560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3</a:t>
            </a:r>
          </a:p>
        </p:txBody>
      </p:sp>
      <p:sp>
        <p:nvSpPr>
          <p:cNvPr id="8" name="Rectangle 7">
            <a:extLst>
              <a:ext uri="{FF2B5EF4-FFF2-40B4-BE49-F238E27FC236}">
                <a16:creationId xmlns:a16="http://schemas.microsoft.com/office/drawing/2014/main" id="{69D8C810-4B42-43E0-9B3B-A7E77A50A373}"/>
              </a:ext>
            </a:extLst>
          </p:cNvPr>
          <p:cNvSpPr/>
          <p:nvPr>
            <p:custDataLst>
              <p:tags r:id="rId2"/>
            </p:custDataLst>
          </p:nvPr>
        </p:nvSpPr>
        <p:spPr>
          <a:xfrm>
            <a:off x="142554" y="9144"/>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Tree>
    <p:extLst>
      <p:ext uri="{BB962C8B-B14F-4D97-AF65-F5344CB8AC3E}">
        <p14:creationId xmlns:p14="http://schemas.microsoft.com/office/powerpoint/2010/main" val="4384964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4" y="463832"/>
            <a:ext cx="8256233" cy="5632311"/>
          </a:xfrm>
          <a:prstGeom prst="rect">
            <a:avLst/>
          </a:prstGeom>
        </p:spPr>
        <p:txBody>
          <a:bodyPr wrap="square">
            <a:spAutoFit/>
          </a:bodyPr>
          <a:lstStyle/>
          <a:p>
            <a:pPr lvl="0"/>
            <a:endParaRPr lang="fr-FR" sz="1600"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Mettre en place un coach Team France Export</a:t>
            </a:r>
          </a:p>
          <a:p>
            <a:pPr lvl="0" algn="just">
              <a:spcAft>
                <a:spcPts val="0"/>
              </a:spcAft>
            </a:pPr>
            <a:endParaRPr lang="fr-FR" sz="2400" dirty="0">
              <a:solidFill>
                <a:srgbClr val="24638F"/>
              </a:solidFill>
            </a:endParaRPr>
          </a:p>
          <a:p>
            <a:pPr lvl="0" algn="just">
              <a:spcAft>
                <a:spcPts val="0"/>
              </a:spcAft>
            </a:pPr>
            <a:r>
              <a:rPr lang="fr-FR" sz="1600" dirty="0">
                <a:solidFill>
                  <a:schemeClr val="tx1">
                    <a:lumMod val="75000"/>
                    <a:lumOff val="25000"/>
                  </a:schemeClr>
                </a:solidFill>
              </a:rPr>
              <a:t>L’export est un enjeu majeur de la diversification car il permet d’élargir le spectre des clients potentiels. </a:t>
            </a:r>
          </a:p>
          <a:p>
            <a:pPr lvl="0" algn="just">
              <a:spcAft>
                <a:spcPts val="0"/>
              </a:spcAft>
            </a:pPr>
            <a:endParaRPr lang="fr-FR" sz="1600" dirty="0">
              <a:solidFill>
                <a:schemeClr val="tx1">
                  <a:lumMod val="75000"/>
                  <a:lumOff val="25000"/>
                </a:schemeClr>
              </a:solidFill>
            </a:endParaRPr>
          </a:p>
          <a:p>
            <a:pPr lvl="0" algn="just">
              <a:spcAft>
                <a:spcPts val="0"/>
              </a:spcAft>
            </a:pPr>
            <a:r>
              <a:rPr lang="fr-FR" sz="1600" dirty="0">
                <a:solidFill>
                  <a:schemeClr val="tx1">
                    <a:lumMod val="75000"/>
                    <a:lumOff val="25000"/>
                  </a:schemeClr>
                </a:solidFill>
              </a:rPr>
              <a:t>Après analyse de leur situation, de leurs produits et services et de leurs moyens, le Coach TFE déploie un plan d’action pour les amener au succès à l’export (1ère exportation, ouverture d’un premier marché, renforcement de ses actions à l’international, etc.).</a:t>
            </a:r>
          </a:p>
          <a:p>
            <a:pPr lvl="0" algn="just">
              <a:spcAft>
                <a:spcPts val="0"/>
              </a:spcAft>
            </a:pPr>
            <a:endParaRPr lang="fr-FR" sz="1600" dirty="0">
              <a:solidFill>
                <a:schemeClr val="tx1">
                  <a:lumMod val="75000"/>
                  <a:lumOff val="25000"/>
                </a:schemeClr>
              </a:solidFill>
            </a:endParaRPr>
          </a:p>
          <a:p>
            <a:pPr lvl="0" algn="just">
              <a:spcAft>
                <a:spcPts val="0"/>
              </a:spcAft>
            </a:pPr>
            <a:r>
              <a:rPr lang="fr-FR" sz="1600" dirty="0">
                <a:solidFill>
                  <a:schemeClr val="tx1">
                    <a:lumMod val="75000"/>
                    <a:lumOff val="25000"/>
                  </a:schemeClr>
                </a:solidFill>
              </a:rPr>
              <a:t>Dans le cadre de sa mission le Coach TFE assurera les missions suivantes :</a:t>
            </a:r>
          </a:p>
          <a:p>
            <a:pPr lvl="0" algn="just">
              <a:spcAft>
                <a:spcPts val="0"/>
              </a:spcAft>
            </a:pPr>
            <a:r>
              <a:rPr lang="fr-FR" sz="1600" dirty="0">
                <a:solidFill>
                  <a:srgbClr val="24638F"/>
                </a:solidFill>
              </a:rPr>
              <a:t>→ </a:t>
            </a:r>
            <a:r>
              <a:rPr lang="fr-FR" sz="1600" dirty="0">
                <a:solidFill>
                  <a:schemeClr val="tx1">
                    <a:lumMod val="75000"/>
                    <a:lumOff val="25000"/>
                  </a:schemeClr>
                </a:solidFill>
              </a:rPr>
              <a:t>Diagnostic export</a:t>
            </a:r>
          </a:p>
          <a:p>
            <a:pPr lvl="0" algn="just">
              <a:spcAft>
                <a:spcPts val="0"/>
              </a:spcAft>
            </a:pPr>
            <a:r>
              <a:rPr lang="fr-FR" sz="1600" dirty="0">
                <a:solidFill>
                  <a:srgbClr val="24638F"/>
                </a:solidFill>
              </a:rPr>
              <a:t>→</a:t>
            </a:r>
            <a:r>
              <a:rPr lang="fr-FR" sz="1600" dirty="0">
                <a:solidFill>
                  <a:schemeClr val="tx1">
                    <a:lumMod val="75000"/>
                    <a:lumOff val="25000"/>
                  </a:schemeClr>
                </a:solidFill>
              </a:rPr>
              <a:t> Accompagnement de l’entreprise dans l’obtention du dossier de financement</a:t>
            </a:r>
          </a:p>
          <a:p>
            <a:pPr lvl="0" algn="just">
              <a:spcAft>
                <a:spcPts val="0"/>
              </a:spcAft>
            </a:pPr>
            <a:r>
              <a:rPr lang="fr-FR" sz="1600" dirty="0">
                <a:solidFill>
                  <a:srgbClr val="24638F"/>
                </a:solidFill>
              </a:rPr>
              <a:t>→</a:t>
            </a:r>
            <a:r>
              <a:rPr lang="fr-FR" sz="1600" dirty="0">
                <a:solidFill>
                  <a:schemeClr val="tx1">
                    <a:lumMod val="75000"/>
                    <a:lumOff val="25000"/>
                  </a:schemeClr>
                </a:solidFill>
              </a:rPr>
              <a:t> Plan d’accompagnement ou business plan</a:t>
            </a:r>
          </a:p>
          <a:p>
            <a:pPr lvl="0" algn="just">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Renseignements auprès de Nathalie Aubry : (</a:t>
            </a:r>
            <a:r>
              <a:rPr lang="fr-FR" sz="1600" dirty="0">
                <a:solidFill>
                  <a:schemeClr val="tx1">
                    <a:lumMod val="75000"/>
                    <a:lumOff val="25000"/>
                  </a:schemeClr>
                </a:solidFill>
                <a:hlinkClick r:id="rId5"/>
              </a:rPr>
              <a:t>n.aubry@bourgognefranchecomte.cci.fr</a:t>
            </a:r>
            <a:r>
              <a:rPr lang="fr-FR" sz="1600" dirty="0">
                <a:solidFill>
                  <a:schemeClr val="tx1">
                    <a:lumMod val="75000"/>
                    <a:lumOff val="25000"/>
                  </a:schemeClr>
                </a:solidFill>
              </a:rPr>
              <a:t>)</a:t>
            </a:r>
          </a:p>
          <a:p>
            <a:pPr lvl="0">
              <a:spcAft>
                <a:spcPts val="0"/>
              </a:spcAft>
            </a:pPr>
            <a:r>
              <a:rPr lang="fr-FR" sz="1600" dirty="0">
                <a:solidFill>
                  <a:schemeClr val="tx1">
                    <a:lumMod val="75000"/>
                    <a:lumOff val="25000"/>
                  </a:schemeClr>
                </a:solidFill>
              </a:rPr>
              <a:t>et Irène </a:t>
            </a:r>
            <a:r>
              <a:rPr lang="fr-FR" sz="1600" dirty="0" err="1">
                <a:solidFill>
                  <a:schemeClr val="tx1">
                    <a:lumMod val="75000"/>
                    <a:lumOff val="25000"/>
                  </a:schemeClr>
                </a:solidFill>
              </a:rPr>
              <a:t>Maddaloni</a:t>
            </a:r>
            <a:r>
              <a:rPr lang="fr-FR" sz="1600" dirty="0">
                <a:solidFill>
                  <a:schemeClr val="tx1">
                    <a:lumMod val="75000"/>
                    <a:lumOff val="25000"/>
                  </a:schemeClr>
                </a:solidFill>
              </a:rPr>
              <a:t>, (</a:t>
            </a:r>
            <a:r>
              <a:rPr lang="fr-FR" sz="1600" dirty="0">
                <a:solidFill>
                  <a:schemeClr val="tx1">
                    <a:lumMod val="75000"/>
                    <a:lumOff val="25000"/>
                  </a:schemeClr>
                </a:solidFill>
                <a:hlinkClick r:id="rId6"/>
              </a:rPr>
              <a:t>i.maddaloni@bourgognefranchecomte.cci.fr</a:t>
            </a:r>
            <a:r>
              <a:rPr lang="fr-FR" sz="1600" dirty="0">
                <a:solidFill>
                  <a:schemeClr val="tx1">
                    <a:lumMod val="75000"/>
                    <a:lumOff val="25000"/>
                  </a:schemeClr>
                </a:solidFill>
              </a:rPr>
              <a:t>)</a:t>
            </a:r>
          </a:p>
          <a:p>
            <a:pPr lvl="0">
              <a:spcAft>
                <a:spcPts val="0"/>
              </a:spcAft>
            </a:pPr>
            <a:endParaRPr lang="fr-FR" sz="1600" dirty="0">
              <a:solidFill>
                <a:schemeClr val="tx1">
                  <a:lumMod val="75000"/>
                  <a:lumOff val="25000"/>
                </a:schemeClr>
              </a:solidFill>
            </a:endParaRPr>
          </a:p>
          <a:p>
            <a:pPr lvl="0">
              <a:spcAft>
                <a:spcPts val="0"/>
              </a:spcAft>
            </a:pPr>
            <a:r>
              <a:rPr lang="fr-FR" sz="1600" dirty="0">
                <a:solidFill>
                  <a:schemeClr val="tx1">
                    <a:lumMod val="75000"/>
                    <a:lumOff val="25000"/>
                  </a:schemeClr>
                </a:solidFill>
              </a:rPr>
              <a:t>Les entreprises peuvent également s’inscrire dans la « </a:t>
            </a:r>
            <a:r>
              <a:rPr lang="fr-FR" sz="1600" dirty="0">
                <a:solidFill>
                  <a:schemeClr val="tx1">
                    <a:lumMod val="75000"/>
                    <a:lumOff val="25000"/>
                  </a:schemeClr>
                </a:solidFill>
                <a:hlinkClick r:id="rId7"/>
              </a:rPr>
              <a:t>Team France Export</a:t>
            </a:r>
            <a:r>
              <a:rPr lang="fr-FR" sz="1600" dirty="0">
                <a:solidFill>
                  <a:schemeClr val="tx1">
                    <a:lumMod val="75000"/>
                    <a:lumOff val="25000"/>
                  </a:schemeClr>
                </a:solidFill>
              </a:rPr>
              <a:t> » animée localement. </a:t>
            </a:r>
          </a:p>
        </p:txBody>
      </p:sp>
      <p:pic>
        <p:nvPicPr>
          <p:cNvPr id="2" name="Imag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6276" y="770826"/>
            <a:ext cx="820430" cy="512085"/>
          </a:xfrm>
          <a:prstGeom prst="rect">
            <a:avLst/>
          </a:prstGeom>
        </p:spPr>
      </p:pic>
      <p:sp>
        <p:nvSpPr>
          <p:cNvPr id="7" name="Ellipse 6">
            <a:extLst>
              <a:ext uri="{FF2B5EF4-FFF2-40B4-BE49-F238E27FC236}">
                <a16:creationId xmlns:a16="http://schemas.microsoft.com/office/drawing/2014/main" id="{CE487834-93FB-4D63-A9F9-E41AEE083AB6}"/>
              </a:ext>
            </a:extLst>
          </p:cNvPr>
          <p:cNvSpPr/>
          <p:nvPr/>
        </p:nvSpPr>
        <p:spPr>
          <a:xfrm>
            <a:off x="8385245" y="722376"/>
            <a:ext cx="571325" cy="560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4</a:t>
            </a:r>
          </a:p>
        </p:txBody>
      </p:sp>
      <p:sp>
        <p:nvSpPr>
          <p:cNvPr id="8" name="Rectangle 7">
            <a:extLst>
              <a:ext uri="{FF2B5EF4-FFF2-40B4-BE49-F238E27FC236}">
                <a16:creationId xmlns:a16="http://schemas.microsoft.com/office/drawing/2014/main" id="{EA58F221-FCEB-4036-B8C8-B97C877B0B66}"/>
              </a:ext>
            </a:extLst>
          </p:cNvPr>
          <p:cNvSpPr/>
          <p:nvPr>
            <p:custDataLst>
              <p:tags r:id="rId2"/>
            </p:custDataLst>
          </p:nvPr>
        </p:nvSpPr>
        <p:spPr>
          <a:xfrm>
            <a:off x="142554" y="9144"/>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spTree>
    <p:extLst>
      <p:ext uri="{BB962C8B-B14F-4D97-AF65-F5344CB8AC3E}">
        <p14:creationId xmlns:p14="http://schemas.microsoft.com/office/powerpoint/2010/main" val="341085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45213" y="669262"/>
            <a:ext cx="8060459" cy="5970865"/>
          </a:xfrm>
          <a:prstGeom prst="rect">
            <a:avLst/>
          </a:prstGeom>
        </p:spPr>
        <p:txBody>
          <a:bodyPr wrap="square">
            <a:spAutoFit/>
          </a:bodyPr>
          <a:lstStyle/>
          <a:p>
            <a:pPr lvl="0"/>
            <a:endParaRPr lang="fr-FR" sz="1600"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L’ADEME s’engage auprès des territoires en ingénierie pour la Transition Energétique et Ecologique (p.29)</a:t>
            </a:r>
          </a:p>
          <a:p>
            <a:pPr algn="just">
              <a:spcAft>
                <a:spcPts val="0"/>
              </a:spcAft>
            </a:pPr>
            <a:endParaRPr lang="fr-FR" sz="1400" dirty="0">
              <a:solidFill>
                <a:srgbClr val="24638F"/>
              </a:solidFill>
            </a:endParaRPr>
          </a:p>
          <a:p>
            <a:pPr lvl="0" algn="just">
              <a:spcAft>
                <a:spcPts val="0"/>
              </a:spcAft>
            </a:pPr>
            <a:r>
              <a:rPr lang="fr-FR" sz="1600" u="sng" dirty="0">
                <a:solidFill>
                  <a:schemeClr val="tx1">
                    <a:lumMod val="75000"/>
                    <a:lumOff val="25000"/>
                  </a:schemeClr>
                </a:solidFill>
              </a:rPr>
              <a:t>Type d’intervention</a:t>
            </a:r>
            <a:r>
              <a:rPr lang="fr-FR" sz="1600" dirty="0">
                <a:solidFill>
                  <a:schemeClr val="tx1">
                    <a:lumMod val="75000"/>
                    <a:lumOff val="25000"/>
                  </a:schemeClr>
                </a:solidFill>
              </a:rPr>
              <a:t> : </a:t>
            </a:r>
          </a:p>
          <a:p>
            <a:pPr lvl="0" algn="just">
              <a:spcAft>
                <a:spcPts val="0"/>
              </a:spcAft>
            </a:pPr>
            <a:r>
              <a:rPr lang="fr-FR" sz="1600" dirty="0">
                <a:solidFill>
                  <a:schemeClr val="tx1">
                    <a:lumMod val="75000"/>
                    <a:lumOff val="25000"/>
                  </a:schemeClr>
                </a:solidFill>
              </a:rPr>
              <a:t>Etudes à caractère général, stratégique et/ou thématiques comprenant deux niveaux complémentaires :</a:t>
            </a:r>
          </a:p>
          <a:p>
            <a:pPr lvl="0" algn="just">
              <a:spcAft>
                <a:spcPts val="0"/>
              </a:spcAft>
            </a:pPr>
            <a:r>
              <a:rPr lang="fr-FR" sz="1600" dirty="0">
                <a:solidFill>
                  <a:schemeClr val="tx1">
                    <a:lumMod val="75000"/>
                    <a:lumOff val="25000"/>
                  </a:schemeClr>
                </a:solidFill>
              </a:rPr>
              <a:t>	- « Etudes de diagnostic »</a:t>
            </a:r>
          </a:p>
          <a:p>
            <a:pPr lvl="0" algn="just">
              <a:spcAft>
                <a:spcPts val="0"/>
              </a:spcAft>
            </a:pPr>
            <a:r>
              <a:rPr lang="fr-FR" sz="1600" dirty="0">
                <a:solidFill>
                  <a:schemeClr val="tx1">
                    <a:lumMod val="75000"/>
                    <a:lumOff val="25000"/>
                  </a:schemeClr>
                </a:solidFill>
              </a:rPr>
              <a:t>	- « Etudes d’accompagnement de projet »</a:t>
            </a:r>
          </a:p>
          <a:p>
            <a:pPr lvl="0" algn="just">
              <a:spcAft>
                <a:spcPts val="0"/>
              </a:spcAft>
            </a:pPr>
            <a:endParaRPr lang="fr-FR" sz="1600" dirty="0">
              <a:solidFill>
                <a:schemeClr val="tx1">
                  <a:lumMod val="75000"/>
                  <a:lumOff val="25000"/>
                </a:schemeClr>
              </a:solidFill>
            </a:endParaRPr>
          </a:p>
          <a:p>
            <a:pPr lvl="0" algn="just">
              <a:spcAft>
                <a:spcPts val="0"/>
              </a:spcAft>
            </a:pPr>
            <a:r>
              <a:rPr lang="fr-FR" sz="1600" u="sng" dirty="0">
                <a:solidFill>
                  <a:schemeClr val="tx1">
                    <a:lumMod val="75000"/>
                    <a:lumOff val="25000"/>
                  </a:schemeClr>
                </a:solidFill>
              </a:rPr>
              <a:t>Modalité d’intervention</a:t>
            </a:r>
            <a:r>
              <a:rPr lang="fr-FR" sz="1600" dirty="0">
                <a:solidFill>
                  <a:schemeClr val="tx1">
                    <a:lumMod val="75000"/>
                    <a:lumOff val="25000"/>
                  </a:schemeClr>
                </a:solidFill>
              </a:rPr>
              <a:t> :</a:t>
            </a:r>
          </a:p>
          <a:p>
            <a:pPr lvl="0" algn="just">
              <a:spcAft>
                <a:spcPts val="0"/>
              </a:spcAft>
            </a:pPr>
            <a:r>
              <a:rPr lang="fr-FR" sz="1600" dirty="0">
                <a:solidFill>
                  <a:schemeClr val="tx1">
                    <a:lumMod val="75000"/>
                    <a:lumOff val="25000"/>
                  </a:schemeClr>
                </a:solidFill>
              </a:rPr>
              <a:t>Aide à hauteur de 70% des dépenses </a:t>
            </a:r>
          </a:p>
          <a:p>
            <a:pPr lvl="0" algn="just">
              <a:spcAft>
                <a:spcPts val="0"/>
              </a:spcAft>
            </a:pPr>
            <a:r>
              <a:rPr lang="fr-FR" sz="1600" dirty="0">
                <a:solidFill>
                  <a:schemeClr val="tx1">
                    <a:lumMod val="75000"/>
                    <a:lumOff val="25000"/>
                  </a:schemeClr>
                </a:solidFill>
              </a:rPr>
              <a:t>éligibles souvent en co-financement </a:t>
            </a:r>
          </a:p>
          <a:p>
            <a:pPr lvl="0" algn="just">
              <a:spcAft>
                <a:spcPts val="0"/>
              </a:spcAft>
            </a:pPr>
            <a:r>
              <a:rPr lang="fr-FR" sz="1600" dirty="0">
                <a:solidFill>
                  <a:schemeClr val="tx1">
                    <a:lumMod val="75000"/>
                    <a:lumOff val="25000"/>
                  </a:schemeClr>
                </a:solidFill>
              </a:rPr>
              <a:t>avec les partenaires / collectivités </a:t>
            </a:r>
          </a:p>
          <a:p>
            <a:pPr lvl="0" algn="just">
              <a:spcAft>
                <a:spcPts val="0"/>
              </a:spcAft>
            </a:pPr>
            <a:r>
              <a:rPr lang="fr-FR" sz="1600" dirty="0">
                <a:solidFill>
                  <a:schemeClr val="tx1">
                    <a:lumMod val="75000"/>
                    <a:lumOff val="25000"/>
                  </a:schemeClr>
                </a:solidFill>
              </a:rPr>
              <a:t>Territoriales.</a:t>
            </a:r>
          </a:p>
          <a:p>
            <a:pPr lvl="0" algn="just">
              <a:spcAft>
                <a:spcPts val="0"/>
              </a:spcAft>
            </a:pPr>
            <a:endParaRPr lang="fr-FR" sz="1600" dirty="0">
              <a:solidFill>
                <a:schemeClr val="tx1">
                  <a:lumMod val="75000"/>
                  <a:lumOff val="25000"/>
                </a:schemeClr>
              </a:solidFill>
            </a:endParaRPr>
          </a:p>
          <a:p>
            <a:pPr lvl="0" algn="just">
              <a:spcAft>
                <a:spcPts val="0"/>
              </a:spcAft>
            </a:pPr>
            <a:r>
              <a:rPr lang="fr-FR" sz="1600" dirty="0">
                <a:solidFill>
                  <a:schemeClr val="tx1">
                    <a:lumMod val="75000"/>
                    <a:lumOff val="25000"/>
                  </a:schemeClr>
                </a:solidFill>
              </a:rPr>
              <a:t>Contacts :</a:t>
            </a:r>
          </a:p>
          <a:p>
            <a:pPr lvl="0" algn="just">
              <a:spcAft>
                <a:spcPts val="0"/>
              </a:spcAft>
            </a:pPr>
            <a:r>
              <a:rPr lang="fr-FR" sz="1600" dirty="0">
                <a:solidFill>
                  <a:schemeClr val="tx1">
                    <a:lumMod val="75000"/>
                    <a:lumOff val="25000"/>
                  </a:schemeClr>
                </a:solidFill>
                <a:hlinkClick r:id="rId5"/>
              </a:rPr>
              <a:t>L’économie circulaire dans la région</a:t>
            </a:r>
            <a:endParaRPr lang="fr-FR" sz="1600" dirty="0">
              <a:solidFill>
                <a:schemeClr val="tx1">
                  <a:lumMod val="75000"/>
                  <a:lumOff val="25000"/>
                </a:schemeClr>
              </a:solidFill>
            </a:endParaRPr>
          </a:p>
          <a:p>
            <a:pPr lvl="0" algn="just">
              <a:spcAft>
                <a:spcPts val="0"/>
              </a:spcAft>
            </a:pPr>
            <a:r>
              <a:rPr lang="fr-FR" sz="1600" dirty="0">
                <a:solidFill>
                  <a:schemeClr val="tx1">
                    <a:lumMod val="75000"/>
                    <a:lumOff val="25000"/>
                  </a:schemeClr>
                </a:solidFill>
                <a:hlinkClick r:id="rId6"/>
              </a:rPr>
              <a:t>Ecoconception</a:t>
            </a: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p:txBody>
      </p:sp>
      <p:sp>
        <p:nvSpPr>
          <p:cNvPr id="7" name="Ellipse 6">
            <a:extLst>
              <a:ext uri="{FF2B5EF4-FFF2-40B4-BE49-F238E27FC236}">
                <a16:creationId xmlns:a16="http://schemas.microsoft.com/office/drawing/2014/main" id="{CE487834-93FB-4D63-A9F9-E41AEE083AB6}"/>
              </a:ext>
            </a:extLst>
          </p:cNvPr>
          <p:cNvSpPr/>
          <p:nvPr/>
        </p:nvSpPr>
        <p:spPr>
          <a:xfrm>
            <a:off x="8354068" y="687535"/>
            <a:ext cx="571325" cy="560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6</a:t>
            </a:r>
          </a:p>
        </p:txBody>
      </p:sp>
      <p:sp>
        <p:nvSpPr>
          <p:cNvPr id="8" name="Rectangle 7">
            <a:extLst>
              <a:ext uri="{FF2B5EF4-FFF2-40B4-BE49-F238E27FC236}">
                <a16:creationId xmlns:a16="http://schemas.microsoft.com/office/drawing/2014/main" id="{EA58F221-FCEB-4036-B8C8-B97C877B0B66}"/>
              </a:ext>
            </a:extLst>
          </p:cNvPr>
          <p:cNvSpPr/>
          <p:nvPr>
            <p:custDataLst>
              <p:tags r:id="rId2"/>
            </p:custDataLst>
          </p:nvPr>
        </p:nvSpPr>
        <p:spPr>
          <a:xfrm>
            <a:off x="142554" y="9144"/>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3" name="Image 2">
            <a:extLst>
              <a:ext uri="{FF2B5EF4-FFF2-40B4-BE49-F238E27FC236}">
                <a16:creationId xmlns:a16="http://schemas.microsoft.com/office/drawing/2014/main" id="{E3EE60C5-0BAF-46CE-858D-ABA1610B7A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39278" y="607688"/>
            <a:ext cx="720231" cy="720231"/>
          </a:xfrm>
          <a:prstGeom prst="rect">
            <a:avLst/>
          </a:prstGeom>
        </p:spPr>
      </p:pic>
      <p:pic>
        <p:nvPicPr>
          <p:cNvPr id="4" name="Image 3">
            <a:extLst>
              <a:ext uri="{FF2B5EF4-FFF2-40B4-BE49-F238E27FC236}">
                <a16:creationId xmlns:a16="http://schemas.microsoft.com/office/drawing/2014/main" id="{E612B6CA-C156-434C-B1C1-633A796A93EF}"/>
              </a:ext>
            </a:extLst>
          </p:cNvPr>
          <p:cNvPicPr>
            <a:picLocks noChangeAspect="1"/>
          </p:cNvPicPr>
          <p:nvPr/>
        </p:nvPicPr>
        <p:blipFill>
          <a:blip r:embed="rId8"/>
          <a:stretch>
            <a:fillRect/>
          </a:stretch>
        </p:blipFill>
        <p:spPr>
          <a:xfrm>
            <a:off x="3691332" y="601842"/>
            <a:ext cx="3514725" cy="714375"/>
          </a:xfrm>
          <a:prstGeom prst="rect">
            <a:avLst/>
          </a:prstGeom>
        </p:spPr>
      </p:pic>
      <p:pic>
        <p:nvPicPr>
          <p:cNvPr id="5" name="Image 4">
            <a:extLst>
              <a:ext uri="{FF2B5EF4-FFF2-40B4-BE49-F238E27FC236}">
                <a16:creationId xmlns:a16="http://schemas.microsoft.com/office/drawing/2014/main" id="{6E7CFAF3-E8BD-4D5A-B215-0E3B5884E5C6}"/>
              </a:ext>
            </a:extLst>
          </p:cNvPr>
          <p:cNvPicPr>
            <a:picLocks noChangeAspect="1"/>
          </p:cNvPicPr>
          <p:nvPr/>
        </p:nvPicPr>
        <p:blipFill>
          <a:blip r:embed="rId9"/>
          <a:stretch>
            <a:fillRect/>
          </a:stretch>
        </p:blipFill>
        <p:spPr>
          <a:xfrm>
            <a:off x="4252576" y="3892720"/>
            <a:ext cx="4851197" cy="2188040"/>
          </a:xfrm>
          <a:prstGeom prst="rect">
            <a:avLst/>
          </a:prstGeom>
        </p:spPr>
      </p:pic>
    </p:spTree>
    <p:extLst>
      <p:ext uri="{BB962C8B-B14F-4D97-AF65-F5344CB8AC3E}">
        <p14:creationId xmlns:p14="http://schemas.microsoft.com/office/powerpoint/2010/main" val="2998748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45213" y="422374"/>
            <a:ext cx="8060459" cy="8217634"/>
          </a:xfrm>
          <a:prstGeom prst="rect">
            <a:avLst/>
          </a:prstGeom>
        </p:spPr>
        <p:txBody>
          <a:bodyPr wrap="square">
            <a:spAutoFit/>
          </a:bodyPr>
          <a:lstStyle/>
          <a:p>
            <a:pPr lvl="0"/>
            <a:endParaRPr lang="fr-FR" sz="1600"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L’ADEME s’engage en accompagnant les entreprises dans leur démarche d’Ecologie Industrielle Territoriale (p.31)</a:t>
            </a:r>
          </a:p>
          <a:p>
            <a:pPr algn="just">
              <a:spcAft>
                <a:spcPts val="0"/>
              </a:spcAft>
            </a:pPr>
            <a:endParaRPr lang="fr-FR" sz="1600" i="1"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 TPE&amp;PME gagnantes sur tous les coûts ! »</a:t>
            </a:r>
            <a:endParaRPr lang="fr-FR" sz="2400" b="1" dirty="0">
              <a:solidFill>
                <a:srgbClr val="24638F"/>
              </a:solidFill>
            </a:endParaRPr>
          </a:p>
          <a:p>
            <a:pPr lvl="0" algn="just">
              <a:spcAft>
                <a:spcPts val="0"/>
              </a:spcAft>
            </a:pPr>
            <a:r>
              <a:rPr lang="fr-FR" sz="1600" u="sng" dirty="0">
                <a:solidFill>
                  <a:schemeClr val="tx1">
                    <a:lumMod val="75000"/>
                    <a:lumOff val="25000"/>
                  </a:schemeClr>
                </a:solidFill>
              </a:rPr>
              <a:t>Type d’intervention</a:t>
            </a:r>
            <a:r>
              <a:rPr lang="fr-FR" sz="1600" dirty="0">
                <a:solidFill>
                  <a:schemeClr val="tx1">
                    <a:lumMod val="75000"/>
                    <a:lumOff val="25000"/>
                  </a:schemeClr>
                </a:solidFill>
              </a:rPr>
              <a:t> :</a:t>
            </a:r>
          </a:p>
          <a:p>
            <a:pPr lvl="0">
              <a:spcAft>
                <a:spcPts val="0"/>
              </a:spcAft>
            </a:pPr>
            <a:r>
              <a:rPr lang="fr-FR" sz="1600" dirty="0">
                <a:solidFill>
                  <a:schemeClr val="tx1">
                    <a:lumMod val="75000"/>
                    <a:lumOff val="25000"/>
                  </a:schemeClr>
                </a:solidFill>
              </a:rPr>
              <a:t>Aides aux entreprises à faire le premier pas vers une démarche environnementale = une efficacité économique confirmée, un plan d’action personnalisé, un accompagnement sur la durée, un objectif de rentabilité, une inscription simple et rapide.</a:t>
            </a:r>
          </a:p>
          <a:p>
            <a:pPr lvl="0" algn="just">
              <a:spcAft>
                <a:spcPts val="0"/>
              </a:spcAft>
            </a:pPr>
            <a:r>
              <a:rPr lang="fr-FR" sz="1600" u="sng" dirty="0">
                <a:solidFill>
                  <a:schemeClr val="tx1">
                    <a:lumMod val="75000"/>
                    <a:lumOff val="25000"/>
                  </a:schemeClr>
                </a:solidFill>
              </a:rPr>
              <a:t>Modalité d’intervention</a:t>
            </a:r>
            <a:r>
              <a:rPr lang="fr-FR" sz="1600" dirty="0">
                <a:solidFill>
                  <a:schemeClr val="tx1">
                    <a:lumMod val="75000"/>
                    <a:lumOff val="25000"/>
                  </a:schemeClr>
                </a:solidFill>
              </a:rPr>
              <a:t> : l’accompagnement n’est payant que s’il rapporte à l’entreprise</a:t>
            </a:r>
          </a:p>
          <a:p>
            <a:pPr lvl="0" algn="just">
              <a:spcAft>
                <a:spcPts val="0"/>
              </a:spcAft>
            </a:pPr>
            <a:r>
              <a:rPr lang="fr-FR" sz="1600" dirty="0">
                <a:solidFill>
                  <a:schemeClr val="tx1">
                    <a:lumMod val="75000"/>
                    <a:lumOff val="25000"/>
                  </a:schemeClr>
                </a:solidFill>
                <a:hlinkClick r:id="rId5"/>
              </a:rPr>
              <a:t>https://www.gagnantessurtouslescouts.fr/</a:t>
            </a: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r>
              <a:rPr lang="fr-FR" sz="1600" b="1" dirty="0">
                <a:solidFill>
                  <a:schemeClr val="tx1">
                    <a:lumMod val="75000"/>
                    <a:lumOff val="25000"/>
                  </a:schemeClr>
                </a:solidFill>
              </a:rPr>
              <a:t>Accompagner une démarche d’Ecologie Industrielle Territoriale</a:t>
            </a:r>
          </a:p>
          <a:p>
            <a:pPr lvl="0" algn="just">
              <a:spcAft>
                <a:spcPts val="0"/>
              </a:spcAft>
            </a:pPr>
            <a:r>
              <a:rPr lang="fr-FR" sz="1600" u="sng" dirty="0">
                <a:solidFill>
                  <a:schemeClr val="tx1">
                    <a:lumMod val="75000"/>
                    <a:lumOff val="25000"/>
                  </a:schemeClr>
                </a:solidFill>
              </a:rPr>
              <a:t>Type d’intervention</a:t>
            </a:r>
            <a:r>
              <a:rPr lang="fr-FR" sz="1600" dirty="0">
                <a:solidFill>
                  <a:schemeClr val="tx1">
                    <a:lumMod val="75000"/>
                    <a:lumOff val="25000"/>
                  </a:schemeClr>
                </a:solidFill>
              </a:rPr>
              <a:t> :</a:t>
            </a:r>
          </a:p>
          <a:p>
            <a:pPr marL="285750" lvl="0" indent="-285750">
              <a:spcAft>
                <a:spcPts val="0"/>
              </a:spcAft>
              <a:buFontTx/>
              <a:buChar char="-"/>
            </a:pPr>
            <a:r>
              <a:rPr lang="fr-FR" sz="1600" dirty="0">
                <a:solidFill>
                  <a:schemeClr val="tx1">
                    <a:lumMod val="75000"/>
                    <a:lumOff val="25000"/>
                  </a:schemeClr>
                </a:solidFill>
              </a:rPr>
              <a:t>Un travail d’animateur EIT sur le terrain</a:t>
            </a:r>
          </a:p>
          <a:p>
            <a:pPr marL="285750" lvl="0" indent="-285750">
              <a:spcAft>
                <a:spcPts val="0"/>
              </a:spcAft>
              <a:buFontTx/>
              <a:buChar char="-"/>
            </a:pPr>
            <a:r>
              <a:rPr lang="fr-FR" sz="1600" dirty="0">
                <a:solidFill>
                  <a:schemeClr val="tx1">
                    <a:lumMod val="75000"/>
                    <a:lumOff val="25000"/>
                  </a:schemeClr>
                </a:solidFill>
              </a:rPr>
              <a:t>Des méthodes d’animation rapides et efficaces</a:t>
            </a:r>
          </a:p>
          <a:p>
            <a:pPr marL="285750" lvl="0" indent="-285750">
              <a:spcAft>
                <a:spcPts val="0"/>
              </a:spcAft>
              <a:buFontTx/>
              <a:buChar char="-"/>
            </a:pPr>
            <a:r>
              <a:rPr lang="fr-FR" sz="1600" dirty="0">
                <a:solidFill>
                  <a:schemeClr val="tx1">
                    <a:lumMod val="75000"/>
                    <a:lumOff val="25000"/>
                  </a:schemeClr>
                </a:solidFill>
              </a:rPr>
              <a:t>Une massification des données</a:t>
            </a:r>
          </a:p>
          <a:p>
            <a:pPr lvl="0" algn="just">
              <a:spcAft>
                <a:spcPts val="0"/>
              </a:spcAft>
            </a:pPr>
            <a:r>
              <a:rPr lang="fr-FR" sz="1600" u="sng" dirty="0">
                <a:solidFill>
                  <a:schemeClr val="tx1">
                    <a:lumMod val="75000"/>
                    <a:lumOff val="25000"/>
                  </a:schemeClr>
                </a:solidFill>
              </a:rPr>
              <a:t>Modalité d’intervention</a:t>
            </a:r>
            <a:r>
              <a:rPr lang="fr-FR" sz="1600" dirty="0">
                <a:solidFill>
                  <a:schemeClr val="tx1">
                    <a:lumMod val="75000"/>
                    <a:lumOff val="25000"/>
                  </a:schemeClr>
                </a:solidFill>
              </a:rPr>
              <a:t> : financement d’un ou plusieurs postes d’EIT</a:t>
            </a:r>
          </a:p>
          <a:p>
            <a:pPr lvl="0" algn="just">
              <a:spcAft>
                <a:spcPts val="0"/>
              </a:spcAft>
            </a:pPr>
            <a:endParaRPr lang="fr-FR" sz="1600" dirty="0">
              <a:solidFill>
                <a:schemeClr val="tx1">
                  <a:lumMod val="75000"/>
                  <a:lumOff val="25000"/>
                </a:schemeClr>
              </a:solidFill>
            </a:endParaRPr>
          </a:p>
          <a:p>
            <a:pPr algn="just">
              <a:spcAft>
                <a:spcPts val="0"/>
              </a:spcAft>
            </a:pPr>
            <a:r>
              <a:rPr lang="fr-FR" sz="1600" dirty="0">
                <a:solidFill>
                  <a:schemeClr val="tx1">
                    <a:lumMod val="75000"/>
                    <a:lumOff val="25000"/>
                  </a:schemeClr>
                </a:solidFill>
              </a:rPr>
              <a:t>Contact : </a:t>
            </a:r>
            <a:r>
              <a:rPr lang="fr-FR" sz="1600" dirty="0">
                <a:solidFill>
                  <a:schemeClr val="tx1">
                    <a:lumMod val="75000"/>
                    <a:lumOff val="25000"/>
                  </a:schemeClr>
                </a:solidFill>
                <a:hlinkClick r:id="rId6"/>
              </a:rPr>
              <a:t>Écologie industrielle et territoriale </a:t>
            </a:r>
            <a:r>
              <a:rPr lang="fr-FR" sz="1600" dirty="0">
                <a:solidFill>
                  <a:schemeClr val="tx1">
                    <a:lumMod val="75000"/>
                    <a:lumOff val="25000"/>
                  </a:schemeClr>
                </a:solidFill>
              </a:rPr>
              <a:t>/ </a:t>
            </a:r>
            <a:r>
              <a:rPr lang="fr-FR" sz="1600" dirty="0">
                <a:solidFill>
                  <a:schemeClr val="tx1">
                    <a:lumMod val="75000"/>
                    <a:lumOff val="25000"/>
                  </a:schemeClr>
                </a:solidFill>
                <a:hlinkClick r:id="rId7"/>
              </a:rPr>
              <a:t>Economie de la fonctionnalité </a:t>
            </a: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p:txBody>
      </p:sp>
      <p:sp>
        <p:nvSpPr>
          <p:cNvPr id="7" name="Ellipse 6">
            <a:extLst>
              <a:ext uri="{FF2B5EF4-FFF2-40B4-BE49-F238E27FC236}">
                <a16:creationId xmlns:a16="http://schemas.microsoft.com/office/drawing/2014/main" id="{CE487834-93FB-4D63-A9F9-E41AEE083AB6}"/>
              </a:ext>
            </a:extLst>
          </p:cNvPr>
          <p:cNvSpPr/>
          <p:nvPr/>
        </p:nvSpPr>
        <p:spPr>
          <a:xfrm>
            <a:off x="8256182" y="423017"/>
            <a:ext cx="571325" cy="560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7</a:t>
            </a:r>
          </a:p>
        </p:txBody>
      </p:sp>
      <p:sp>
        <p:nvSpPr>
          <p:cNvPr id="8" name="Rectangle 7">
            <a:extLst>
              <a:ext uri="{FF2B5EF4-FFF2-40B4-BE49-F238E27FC236}">
                <a16:creationId xmlns:a16="http://schemas.microsoft.com/office/drawing/2014/main" id="{EA58F221-FCEB-4036-B8C8-B97C877B0B66}"/>
              </a:ext>
            </a:extLst>
          </p:cNvPr>
          <p:cNvSpPr/>
          <p:nvPr>
            <p:custDataLst>
              <p:tags r:id="rId2"/>
            </p:custDataLst>
          </p:nvPr>
        </p:nvSpPr>
        <p:spPr>
          <a:xfrm>
            <a:off x="142554" y="9144"/>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 </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3" name="Image 2">
            <a:extLst>
              <a:ext uri="{FF2B5EF4-FFF2-40B4-BE49-F238E27FC236}">
                <a16:creationId xmlns:a16="http://schemas.microsoft.com/office/drawing/2014/main" id="{E3EE60C5-0BAF-46CE-858D-ABA1610B7A5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24684" y="365498"/>
            <a:ext cx="720231" cy="720231"/>
          </a:xfrm>
          <a:prstGeom prst="rect">
            <a:avLst/>
          </a:prstGeom>
        </p:spPr>
      </p:pic>
      <p:pic>
        <p:nvPicPr>
          <p:cNvPr id="4" name="Image 3">
            <a:extLst>
              <a:ext uri="{FF2B5EF4-FFF2-40B4-BE49-F238E27FC236}">
                <a16:creationId xmlns:a16="http://schemas.microsoft.com/office/drawing/2014/main" id="{E612B6CA-C156-434C-B1C1-633A796A93E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769435" y="384120"/>
            <a:ext cx="3514725" cy="714375"/>
          </a:xfrm>
          <a:prstGeom prst="rect">
            <a:avLst/>
          </a:prstGeom>
        </p:spPr>
      </p:pic>
    </p:spTree>
    <p:extLst>
      <p:ext uri="{BB962C8B-B14F-4D97-AF65-F5344CB8AC3E}">
        <p14:creationId xmlns:p14="http://schemas.microsoft.com/office/powerpoint/2010/main" val="2474779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45213" y="669262"/>
            <a:ext cx="8060459" cy="5632311"/>
          </a:xfrm>
          <a:prstGeom prst="rect">
            <a:avLst/>
          </a:prstGeom>
        </p:spPr>
        <p:txBody>
          <a:bodyPr wrap="square">
            <a:spAutoFit/>
          </a:bodyPr>
          <a:lstStyle/>
          <a:p>
            <a:pPr lvl="0"/>
            <a:endParaRPr lang="fr-FR" sz="1600"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L’ADEME s’engage en accompagnant les entreprises dans leur démarche d’Ecologie Industrielle Territoriale (p.31)</a:t>
            </a:r>
          </a:p>
          <a:p>
            <a:pPr algn="just">
              <a:spcAft>
                <a:spcPts val="0"/>
              </a:spcAft>
            </a:pPr>
            <a:r>
              <a:rPr lang="fr-FR" sz="1600" i="1" dirty="0">
                <a:solidFill>
                  <a:schemeClr val="tx1">
                    <a:lumMod val="75000"/>
                    <a:lumOff val="25000"/>
                  </a:schemeClr>
                </a:solidFill>
              </a:rPr>
              <a:t>« TPE&amp;PME gagnantes sur tous les coûts ! »</a:t>
            </a:r>
          </a:p>
          <a:p>
            <a:pPr lvl="0" algn="just">
              <a:spcAft>
                <a:spcPts val="0"/>
              </a:spcAft>
            </a:pPr>
            <a:endParaRPr lang="fr-FR" sz="2400" dirty="0">
              <a:solidFill>
                <a:srgbClr val="24638F"/>
              </a:solidFill>
            </a:endParaRPr>
          </a:p>
          <a:p>
            <a:pPr lvl="0" algn="just">
              <a:spcAft>
                <a:spcPts val="0"/>
              </a:spcAft>
            </a:pPr>
            <a:r>
              <a:rPr lang="fr-FR" sz="1600" dirty="0">
                <a:solidFill>
                  <a:schemeClr val="tx1">
                    <a:lumMod val="75000"/>
                    <a:lumOff val="25000"/>
                  </a:schemeClr>
                </a:solidFill>
              </a:rPr>
              <a:t>Rien de tel pour illustrer la démarche que ce qui se fait ailleurs, pourquoi ne pas s’en inspirer !</a:t>
            </a: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r>
              <a:rPr lang="fr-FR" sz="1600" dirty="0">
                <a:solidFill>
                  <a:schemeClr val="tx1">
                    <a:lumMod val="75000"/>
                    <a:lumOff val="25000"/>
                  </a:schemeClr>
                </a:solidFill>
              </a:rPr>
              <a:t>+ la </a:t>
            </a:r>
            <a:r>
              <a:rPr lang="fr-FR" sz="1600" dirty="0">
                <a:solidFill>
                  <a:schemeClr val="tx1">
                    <a:lumMod val="75000"/>
                    <a:lumOff val="25000"/>
                  </a:schemeClr>
                </a:solidFill>
                <a:hlinkClick r:id="rId6"/>
              </a:rPr>
              <a:t>présentation</a:t>
            </a:r>
            <a:r>
              <a:rPr lang="fr-FR" sz="1600" dirty="0">
                <a:solidFill>
                  <a:schemeClr val="tx1">
                    <a:lumMod val="75000"/>
                    <a:lumOff val="25000"/>
                  </a:schemeClr>
                </a:solidFill>
              </a:rPr>
              <a:t> réalisée par l’ADEME lors de l’Assemblée générale des Territoires d’Industrie le 20 novembre 2020</a:t>
            </a:r>
          </a:p>
        </p:txBody>
      </p:sp>
      <p:sp>
        <p:nvSpPr>
          <p:cNvPr id="7" name="Ellipse 6">
            <a:extLst>
              <a:ext uri="{FF2B5EF4-FFF2-40B4-BE49-F238E27FC236}">
                <a16:creationId xmlns:a16="http://schemas.microsoft.com/office/drawing/2014/main" id="{CE487834-93FB-4D63-A9F9-E41AEE083AB6}"/>
              </a:ext>
            </a:extLst>
          </p:cNvPr>
          <p:cNvSpPr/>
          <p:nvPr/>
        </p:nvSpPr>
        <p:spPr>
          <a:xfrm>
            <a:off x="8354068" y="687535"/>
            <a:ext cx="571325" cy="560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7</a:t>
            </a:r>
          </a:p>
        </p:txBody>
      </p:sp>
      <p:sp>
        <p:nvSpPr>
          <p:cNvPr id="8" name="Rectangle 7">
            <a:extLst>
              <a:ext uri="{FF2B5EF4-FFF2-40B4-BE49-F238E27FC236}">
                <a16:creationId xmlns:a16="http://schemas.microsoft.com/office/drawing/2014/main" id="{EA58F221-FCEB-4036-B8C8-B97C877B0B66}"/>
              </a:ext>
            </a:extLst>
          </p:cNvPr>
          <p:cNvSpPr/>
          <p:nvPr>
            <p:custDataLst>
              <p:tags r:id="rId2"/>
            </p:custDataLst>
          </p:nvPr>
        </p:nvSpPr>
        <p:spPr>
          <a:xfrm>
            <a:off x="142554" y="9144"/>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3" name="Image 2">
            <a:extLst>
              <a:ext uri="{FF2B5EF4-FFF2-40B4-BE49-F238E27FC236}">
                <a16:creationId xmlns:a16="http://schemas.microsoft.com/office/drawing/2014/main" id="{E3EE60C5-0BAF-46CE-858D-ABA1610B7A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39278" y="607688"/>
            <a:ext cx="720231" cy="720231"/>
          </a:xfrm>
          <a:prstGeom prst="rect">
            <a:avLst/>
          </a:prstGeom>
        </p:spPr>
      </p:pic>
      <p:pic>
        <p:nvPicPr>
          <p:cNvPr id="4" name="Image 3">
            <a:extLst>
              <a:ext uri="{FF2B5EF4-FFF2-40B4-BE49-F238E27FC236}">
                <a16:creationId xmlns:a16="http://schemas.microsoft.com/office/drawing/2014/main" id="{E612B6CA-C156-434C-B1C1-633A796A93EF}"/>
              </a:ext>
            </a:extLst>
          </p:cNvPr>
          <p:cNvPicPr>
            <a:picLocks noChangeAspect="1"/>
          </p:cNvPicPr>
          <p:nvPr/>
        </p:nvPicPr>
        <p:blipFill>
          <a:blip r:embed="rId8"/>
          <a:stretch>
            <a:fillRect/>
          </a:stretch>
        </p:blipFill>
        <p:spPr>
          <a:xfrm>
            <a:off x="3691332" y="601842"/>
            <a:ext cx="3514725" cy="714375"/>
          </a:xfrm>
          <a:prstGeom prst="rect">
            <a:avLst/>
          </a:prstGeom>
        </p:spPr>
      </p:pic>
      <p:pic>
        <p:nvPicPr>
          <p:cNvPr id="2" name="Média en ligne 1" title="CLES - Coopération locales et Environnementales en Synergies">
            <a:hlinkClick r:id="" action="ppaction://media"/>
            <a:extLst>
              <a:ext uri="{FF2B5EF4-FFF2-40B4-BE49-F238E27FC236}">
                <a16:creationId xmlns:a16="http://schemas.microsoft.com/office/drawing/2014/main" id="{8616FEDD-8520-48BF-AB67-89B10311B7DF}"/>
              </a:ext>
            </a:extLst>
          </p:cNvPr>
          <p:cNvPicPr>
            <a:picLocks noRot="1" noChangeAspect="1"/>
          </p:cNvPicPr>
          <p:nvPr>
            <a:videoFile r:link="rId3"/>
          </p:nvPr>
        </p:nvPicPr>
        <p:blipFill>
          <a:blip r:embed="rId9"/>
          <a:stretch>
            <a:fillRect/>
          </a:stretch>
        </p:blipFill>
        <p:spPr>
          <a:xfrm>
            <a:off x="2340864" y="2858899"/>
            <a:ext cx="4671810" cy="2627893"/>
          </a:xfrm>
          <a:prstGeom prst="rect">
            <a:avLst/>
          </a:prstGeom>
        </p:spPr>
      </p:pic>
    </p:spTree>
    <p:extLst>
      <p:ext uri="{BB962C8B-B14F-4D97-AF65-F5344CB8AC3E}">
        <p14:creationId xmlns:p14="http://schemas.microsoft.com/office/powerpoint/2010/main" val="33392544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45213" y="422374"/>
            <a:ext cx="8060459" cy="6247864"/>
          </a:xfrm>
          <a:prstGeom prst="rect">
            <a:avLst/>
          </a:prstGeom>
        </p:spPr>
        <p:txBody>
          <a:bodyPr wrap="square">
            <a:spAutoFit/>
          </a:bodyPr>
          <a:lstStyle/>
          <a:p>
            <a:pPr lvl="0"/>
            <a:endParaRPr lang="fr-FR" sz="1600"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endParaRPr lang="fr-FR" sz="1600" b="1" dirty="0">
              <a:solidFill>
                <a:schemeClr val="tx1">
                  <a:lumMod val="75000"/>
                  <a:lumOff val="25000"/>
                </a:schemeClr>
              </a:solidFill>
            </a:endParaRPr>
          </a:p>
          <a:p>
            <a:pPr algn="just">
              <a:spcAft>
                <a:spcPts val="0"/>
              </a:spcAft>
            </a:pPr>
            <a:r>
              <a:rPr lang="fr-FR" sz="1600" b="1" dirty="0">
                <a:solidFill>
                  <a:schemeClr val="tx1">
                    <a:lumMod val="75000"/>
                    <a:lumOff val="25000"/>
                  </a:schemeClr>
                </a:solidFill>
              </a:rPr>
              <a:t>L’ADEME s’engage en accompagnant les projets d’investissements dans la transition écologique et énergétique (p.35)</a:t>
            </a:r>
          </a:p>
          <a:p>
            <a:pPr algn="just">
              <a:spcAft>
                <a:spcPts val="0"/>
              </a:spcAft>
            </a:pPr>
            <a:endParaRPr lang="fr-FR" sz="1600" i="1" dirty="0">
              <a:solidFill>
                <a:schemeClr val="tx1">
                  <a:lumMod val="75000"/>
                  <a:lumOff val="25000"/>
                </a:schemeClr>
              </a:solidFill>
            </a:endParaRPr>
          </a:p>
          <a:p>
            <a:pPr lvl="0" algn="just">
              <a:spcAft>
                <a:spcPts val="0"/>
              </a:spcAft>
            </a:pPr>
            <a:r>
              <a:rPr lang="fr-FR" sz="1600" b="1" dirty="0">
                <a:solidFill>
                  <a:schemeClr val="tx1">
                    <a:lumMod val="75000"/>
                    <a:lumOff val="25000"/>
                  </a:schemeClr>
                </a:solidFill>
              </a:rPr>
              <a:t>Type d’intervention :</a:t>
            </a:r>
          </a:p>
          <a:p>
            <a:pPr marL="285750" lvl="0" indent="-285750">
              <a:spcAft>
                <a:spcPts val="0"/>
              </a:spcAft>
              <a:buFontTx/>
              <a:buChar char="-"/>
            </a:pPr>
            <a:r>
              <a:rPr lang="fr-FR" sz="1600" dirty="0">
                <a:solidFill>
                  <a:schemeClr val="tx1">
                    <a:lumMod val="75000"/>
                    <a:lumOff val="25000"/>
                  </a:schemeClr>
                </a:solidFill>
              </a:rPr>
              <a:t>Investissements de mise en œuvre d’opération </a:t>
            </a:r>
            <a:r>
              <a:rPr lang="fr-FR" sz="1600" u="sng" dirty="0">
                <a:solidFill>
                  <a:schemeClr val="tx1">
                    <a:lumMod val="75000"/>
                    <a:lumOff val="25000"/>
                  </a:schemeClr>
                </a:solidFill>
              </a:rPr>
              <a:t>d’économie circulaire</a:t>
            </a:r>
          </a:p>
          <a:p>
            <a:pPr marL="285750" lvl="0" indent="-285750">
              <a:spcAft>
                <a:spcPts val="0"/>
              </a:spcAft>
              <a:buFontTx/>
              <a:buChar char="-"/>
            </a:pPr>
            <a:r>
              <a:rPr lang="fr-FR" sz="1600" dirty="0">
                <a:solidFill>
                  <a:schemeClr val="tx1">
                    <a:lumMod val="75000"/>
                    <a:lumOff val="25000"/>
                  </a:schemeClr>
                </a:solidFill>
              </a:rPr>
              <a:t>Investissements concernant les </a:t>
            </a:r>
            <a:r>
              <a:rPr lang="fr-FR" sz="1600" u="sng" dirty="0">
                <a:solidFill>
                  <a:schemeClr val="tx1">
                    <a:lumMod val="75000"/>
                    <a:lumOff val="25000"/>
                  </a:schemeClr>
                </a:solidFill>
              </a:rPr>
              <a:t>énergies provenant de sources renouvelables</a:t>
            </a:r>
            <a:r>
              <a:rPr lang="fr-FR" sz="1600" dirty="0">
                <a:solidFill>
                  <a:schemeClr val="tx1">
                    <a:lumMod val="75000"/>
                    <a:lumOff val="25000"/>
                  </a:schemeClr>
                </a:solidFill>
              </a:rPr>
              <a:t> et de récupération de chaleur fatale</a:t>
            </a:r>
          </a:p>
          <a:p>
            <a:pPr marL="285750" lvl="0" indent="-285750">
              <a:spcAft>
                <a:spcPts val="0"/>
              </a:spcAft>
              <a:buFontTx/>
              <a:buChar char="-"/>
            </a:pPr>
            <a:r>
              <a:rPr lang="fr-FR" sz="1600" dirty="0">
                <a:solidFill>
                  <a:schemeClr val="tx1">
                    <a:lumMod val="75000"/>
                    <a:lumOff val="25000"/>
                  </a:schemeClr>
                </a:solidFill>
              </a:rPr>
              <a:t>Investissement concourant à la </a:t>
            </a:r>
            <a:r>
              <a:rPr lang="fr-FR" sz="1600" u="sng" dirty="0">
                <a:solidFill>
                  <a:schemeClr val="tx1">
                    <a:lumMod val="75000"/>
                    <a:lumOff val="25000"/>
                  </a:schemeClr>
                </a:solidFill>
              </a:rPr>
              <a:t>réduction des consommations d’énergie </a:t>
            </a:r>
            <a:r>
              <a:rPr lang="fr-FR" sz="1600" dirty="0">
                <a:solidFill>
                  <a:schemeClr val="tx1">
                    <a:lumMod val="75000"/>
                    <a:lumOff val="25000"/>
                  </a:schemeClr>
                </a:solidFill>
              </a:rPr>
              <a:t>et de </a:t>
            </a:r>
            <a:r>
              <a:rPr lang="fr-FR" sz="1600" u="sng" dirty="0">
                <a:solidFill>
                  <a:schemeClr val="tx1">
                    <a:lumMod val="75000"/>
                    <a:lumOff val="25000"/>
                  </a:schemeClr>
                </a:solidFill>
              </a:rPr>
              <a:t>réduction de GES</a:t>
            </a:r>
          </a:p>
          <a:p>
            <a:pPr marL="285750" lvl="0" indent="-285750">
              <a:spcAft>
                <a:spcPts val="0"/>
              </a:spcAft>
              <a:buFontTx/>
              <a:buChar char="-"/>
            </a:pPr>
            <a:r>
              <a:rPr lang="fr-FR" sz="1600" dirty="0">
                <a:solidFill>
                  <a:schemeClr val="tx1">
                    <a:lumMod val="75000"/>
                    <a:lumOff val="25000"/>
                  </a:schemeClr>
                </a:solidFill>
              </a:rPr>
              <a:t>Les investissements concourant à </a:t>
            </a:r>
            <a:r>
              <a:rPr lang="fr-FR" sz="1600" u="sng" dirty="0">
                <a:solidFill>
                  <a:schemeClr val="tx1">
                    <a:lumMod val="75000"/>
                    <a:lumOff val="25000"/>
                  </a:schemeClr>
                </a:solidFill>
              </a:rPr>
              <a:t>l’amélioration de la qualité de l’air intérieur </a:t>
            </a:r>
            <a:r>
              <a:rPr lang="fr-FR" sz="1600" dirty="0">
                <a:solidFill>
                  <a:schemeClr val="tx1">
                    <a:lumMod val="75000"/>
                    <a:lumOff val="25000"/>
                  </a:schemeClr>
                </a:solidFill>
              </a:rPr>
              <a:t>ou </a:t>
            </a:r>
            <a:r>
              <a:rPr lang="fr-FR" sz="1600" u="sng" dirty="0">
                <a:solidFill>
                  <a:schemeClr val="tx1">
                    <a:lumMod val="75000"/>
                    <a:lumOff val="25000"/>
                  </a:schemeClr>
                </a:solidFill>
              </a:rPr>
              <a:t>extérieur</a:t>
            </a:r>
            <a:r>
              <a:rPr lang="fr-FR" sz="1600" dirty="0">
                <a:solidFill>
                  <a:schemeClr val="tx1">
                    <a:lumMod val="75000"/>
                    <a:lumOff val="25000"/>
                  </a:schemeClr>
                </a:solidFill>
              </a:rPr>
              <a:t> (agriculture, industrie, bâtiment, transport…)</a:t>
            </a:r>
          </a:p>
          <a:p>
            <a:pPr marL="285750" lvl="0" indent="-285750">
              <a:spcAft>
                <a:spcPts val="0"/>
              </a:spcAft>
              <a:buFontTx/>
              <a:buChar char="-"/>
            </a:pPr>
            <a:endParaRPr lang="fr-FR" sz="1600" dirty="0">
              <a:solidFill>
                <a:schemeClr val="tx1">
                  <a:lumMod val="75000"/>
                  <a:lumOff val="25000"/>
                </a:schemeClr>
              </a:solidFill>
            </a:endParaRPr>
          </a:p>
          <a:p>
            <a:pPr lvl="0" algn="just">
              <a:spcAft>
                <a:spcPts val="0"/>
              </a:spcAft>
            </a:pPr>
            <a:r>
              <a:rPr lang="fr-FR" sz="1600" u="sng" dirty="0">
                <a:solidFill>
                  <a:schemeClr val="tx1">
                    <a:lumMod val="75000"/>
                    <a:lumOff val="25000"/>
                  </a:schemeClr>
                </a:solidFill>
              </a:rPr>
              <a:t>Modalité d’intervention</a:t>
            </a:r>
            <a:r>
              <a:rPr lang="fr-FR" sz="1600" dirty="0">
                <a:solidFill>
                  <a:schemeClr val="tx1">
                    <a:lumMod val="75000"/>
                    <a:lumOff val="25000"/>
                  </a:schemeClr>
                </a:solidFill>
              </a:rPr>
              <a:t> : subvention d’investissement</a:t>
            </a: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a:p>
            <a:pPr lvl="0" algn="just">
              <a:spcAft>
                <a:spcPts val="0"/>
              </a:spcAft>
            </a:pPr>
            <a:endParaRPr lang="fr-FR" sz="1600" dirty="0">
              <a:solidFill>
                <a:schemeClr val="tx1">
                  <a:lumMod val="75000"/>
                  <a:lumOff val="25000"/>
                </a:schemeClr>
              </a:solidFill>
            </a:endParaRPr>
          </a:p>
        </p:txBody>
      </p:sp>
      <p:sp>
        <p:nvSpPr>
          <p:cNvPr id="7" name="Ellipse 6">
            <a:extLst>
              <a:ext uri="{FF2B5EF4-FFF2-40B4-BE49-F238E27FC236}">
                <a16:creationId xmlns:a16="http://schemas.microsoft.com/office/drawing/2014/main" id="{CE487834-93FB-4D63-A9F9-E41AEE083AB6}"/>
              </a:ext>
            </a:extLst>
          </p:cNvPr>
          <p:cNvSpPr/>
          <p:nvPr/>
        </p:nvSpPr>
        <p:spPr>
          <a:xfrm>
            <a:off x="8256182" y="423017"/>
            <a:ext cx="571325" cy="5605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b="1" dirty="0">
                <a:solidFill>
                  <a:schemeClr val="tx1"/>
                </a:solidFill>
              </a:rPr>
              <a:t>8</a:t>
            </a:r>
          </a:p>
        </p:txBody>
      </p:sp>
      <p:sp>
        <p:nvSpPr>
          <p:cNvPr id="8" name="Rectangle 7">
            <a:extLst>
              <a:ext uri="{FF2B5EF4-FFF2-40B4-BE49-F238E27FC236}">
                <a16:creationId xmlns:a16="http://schemas.microsoft.com/office/drawing/2014/main" id="{EA58F221-FCEB-4036-B8C8-B97C877B0B66}"/>
              </a:ext>
            </a:extLst>
          </p:cNvPr>
          <p:cNvSpPr/>
          <p:nvPr>
            <p:custDataLst>
              <p:tags r:id="rId2"/>
            </p:custDataLst>
          </p:nvPr>
        </p:nvSpPr>
        <p:spPr>
          <a:xfrm>
            <a:off x="142554" y="9144"/>
            <a:ext cx="8135462" cy="1015663"/>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Attractivité et transitions</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3" name="Image 2">
            <a:extLst>
              <a:ext uri="{FF2B5EF4-FFF2-40B4-BE49-F238E27FC236}">
                <a16:creationId xmlns:a16="http://schemas.microsoft.com/office/drawing/2014/main" id="{E3EE60C5-0BAF-46CE-858D-ABA1610B7A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4684" y="365498"/>
            <a:ext cx="720231" cy="720231"/>
          </a:xfrm>
          <a:prstGeom prst="rect">
            <a:avLst/>
          </a:prstGeom>
        </p:spPr>
      </p:pic>
      <p:pic>
        <p:nvPicPr>
          <p:cNvPr id="4" name="Image 3">
            <a:extLst>
              <a:ext uri="{FF2B5EF4-FFF2-40B4-BE49-F238E27FC236}">
                <a16:creationId xmlns:a16="http://schemas.microsoft.com/office/drawing/2014/main" id="{E612B6CA-C156-434C-B1C1-633A796A93E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69435" y="384120"/>
            <a:ext cx="3514725" cy="714375"/>
          </a:xfrm>
          <a:prstGeom prst="rect">
            <a:avLst/>
          </a:prstGeom>
        </p:spPr>
      </p:pic>
      <p:pic>
        <p:nvPicPr>
          <p:cNvPr id="2" name="Image 1">
            <a:extLst>
              <a:ext uri="{FF2B5EF4-FFF2-40B4-BE49-F238E27FC236}">
                <a16:creationId xmlns:a16="http://schemas.microsoft.com/office/drawing/2014/main" id="{8443D959-72E0-4109-AA87-750E3A4602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9403" y="4387554"/>
            <a:ext cx="3877396" cy="1907785"/>
          </a:xfrm>
          <a:prstGeom prst="rect">
            <a:avLst/>
          </a:prstGeom>
        </p:spPr>
      </p:pic>
      <p:pic>
        <p:nvPicPr>
          <p:cNvPr id="5" name="Image 4">
            <a:hlinkClick r:id="rId8"/>
            <a:extLst>
              <a:ext uri="{FF2B5EF4-FFF2-40B4-BE49-F238E27FC236}">
                <a16:creationId xmlns:a16="http://schemas.microsoft.com/office/drawing/2014/main" id="{5A75F718-625B-4B0F-A5F7-B9484F67CC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10573" y="4673625"/>
            <a:ext cx="4113881" cy="822776"/>
          </a:xfrm>
          <a:prstGeom prst="rect">
            <a:avLst/>
          </a:prstGeom>
          <a:ln w="28575">
            <a:solidFill>
              <a:schemeClr val="accent6">
                <a:lumMod val="60000"/>
                <a:lumOff val="40000"/>
              </a:schemeClr>
            </a:solidFill>
          </a:ln>
        </p:spPr>
      </p:pic>
      <p:sp>
        <p:nvSpPr>
          <p:cNvPr id="9" name="ZoneTexte 8">
            <a:extLst>
              <a:ext uri="{FF2B5EF4-FFF2-40B4-BE49-F238E27FC236}">
                <a16:creationId xmlns:a16="http://schemas.microsoft.com/office/drawing/2014/main" id="{B07C915F-BA80-49F2-A64D-3DE30CC52578}"/>
              </a:ext>
            </a:extLst>
          </p:cNvPr>
          <p:cNvSpPr txBox="1"/>
          <p:nvPr/>
        </p:nvSpPr>
        <p:spPr>
          <a:xfrm>
            <a:off x="6030253" y="4622229"/>
            <a:ext cx="1874520" cy="369332"/>
          </a:xfrm>
          <a:prstGeom prst="rect">
            <a:avLst/>
          </a:prstGeom>
          <a:noFill/>
        </p:spPr>
        <p:txBody>
          <a:bodyPr wrap="square" rtlCol="0">
            <a:spAutoFit/>
          </a:bodyPr>
          <a:lstStyle/>
          <a:p>
            <a:r>
              <a:rPr lang="fr-FR" dirty="0">
                <a:solidFill>
                  <a:schemeClr val="tx2">
                    <a:lumMod val="60000"/>
                    <a:lumOff val="40000"/>
                  </a:schemeClr>
                </a:solidFill>
              </a:rPr>
              <a:t>en cours </a:t>
            </a:r>
          </a:p>
        </p:txBody>
      </p:sp>
    </p:spTree>
    <p:extLst>
      <p:ext uri="{BB962C8B-B14F-4D97-AF65-F5344CB8AC3E}">
        <p14:creationId xmlns:p14="http://schemas.microsoft.com/office/powerpoint/2010/main" val="2068580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58754" y="610136"/>
            <a:ext cx="8256233" cy="1785104"/>
          </a:xfrm>
          <a:prstGeom prst="rect">
            <a:avLst/>
          </a:prstGeom>
        </p:spPr>
        <p:txBody>
          <a:bodyPr wrap="square">
            <a:spAutoFit/>
          </a:bodyPr>
          <a:lstStyle/>
          <a:p>
            <a:pPr lvl="0" algn="ctr">
              <a:spcAft>
                <a:spcPts val="0"/>
              </a:spcAft>
            </a:pPr>
            <a:endParaRPr lang="fr-FR" sz="2400" dirty="0">
              <a:solidFill>
                <a:srgbClr val="24638F"/>
              </a:solidFill>
            </a:endParaRPr>
          </a:p>
          <a:p>
            <a:pPr lvl="0">
              <a:spcAft>
                <a:spcPts val="0"/>
              </a:spcAft>
            </a:pPr>
            <a:endParaRPr lang="fr-FR" sz="1600" dirty="0">
              <a:solidFill>
                <a:schemeClr val="tx1">
                  <a:lumMod val="75000"/>
                  <a:lumOff val="25000"/>
                </a:schemeClr>
              </a:solidFill>
              <a:hlinkClick r:id="rId5" action="ppaction://hlinkfile"/>
            </a:endParaRPr>
          </a:p>
          <a:p>
            <a:pPr algn="just">
              <a:spcAft>
                <a:spcPts val="0"/>
              </a:spcAft>
            </a:pPr>
            <a:r>
              <a:rPr lang="fr-FR" sz="1600" b="1" dirty="0">
                <a:solidFill>
                  <a:schemeClr val="tx1">
                    <a:lumMod val="75000"/>
                    <a:lumOff val="25000"/>
                  </a:schemeClr>
                </a:solidFill>
              </a:rPr>
              <a:t>« France expérimentation » dans les Territoires d’industrie pour y faciliter les demandes de dérogations administratives et réglementaires</a:t>
            </a:r>
          </a:p>
          <a:p>
            <a:pPr algn="just">
              <a:spcAft>
                <a:spcPts val="0"/>
              </a:spcAft>
            </a:pPr>
            <a:endParaRPr lang="fr-FR" sz="1400" dirty="0">
              <a:solidFill>
                <a:srgbClr val="24638F"/>
              </a:solidFill>
            </a:endParaRPr>
          </a:p>
          <a:p>
            <a:pPr lvl="0" algn="just">
              <a:spcAft>
                <a:spcPts val="0"/>
              </a:spcAft>
            </a:pPr>
            <a:endParaRPr lang="fr-FR" sz="2400" dirty="0">
              <a:solidFill>
                <a:srgbClr val="24638F"/>
              </a:solidFill>
            </a:endParaRPr>
          </a:p>
        </p:txBody>
      </p:sp>
      <p:sp>
        <p:nvSpPr>
          <p:cNvPr id="5" name="Rectangle 4">
            <a:extLst>
              <a:ext uri="{FF2B5EF4-FFF2-40B4-BE49-F238E27FC236}">
                <a16:creationId xmlns:a16="http://schemas.microsoft.com/office/drawing/2014/main" id="{CE3C2EFF-A46B-4BA5-8D6F-2AA5A53A1E01}"/>
              </a:ext>
            </a:extLst>
          </p:cNvPr>
          <p:cNvSpPr/>
          <p:nvPr>
            <p:custDataLst>
              <p:tags r:id="rId2"/>
            </p:custDataLst>
          </p:nvPr>
        </p:nvSpPr>
        <p:spPr>
          <a:xfrm>
            <a:off x="662290" y="-20800"/>
            <a:ext cx="8135462" cy="958660"/>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Et la simplification dans tout ça?</a:t>
            </a:r>
            <a:endParaRPr lang="fr-FR" sz="2000" b="1" dirty="0">
              <a:solidFill>
                <a:schemeClr val="bg1"/>
              </a:solidFill>
            </a:endParaRPr>
          </a:p>
          <a:p>
            <a:pPr lvl="0" algn="just">
              <a:lnSpc>
                <a:spcPct val="150000"/>
              </a:lnSpc>
              <a:spcAft>
                <a:spcPts val="0"/>
              </a:spcAft>
            </a:pPr>
            <a:r>
              <a:rPr lang="fr-FR" sz="2000" b="1" dirty="0">
                <a:solidFill>
                  <a:schemeClr val="bg1"/>
                </a:solidFill>
                <a:latin typeface="+mj-lt"/>
              </a:rPr>
              <a:t> </a:t>
            </a:r>
          </a:p>
        </p:txBody>
      </p:sp>
      <p:pic>
        <p:nvPicPr>
          <p:cNvPr id="2" name="Image 1">
            <a:hlinkClick r:id="rId6"/>
            <a:extLst>
              <a:ext uri="{FF2B5EF4-FFF2-40B4-BE49-F238E27FC236}">
                <a16:creationId xmlns:a16="http://schemas.microsoft.com/office/drawing/2014/main" id="{33BE2CF4-6789-44CC-875B-B5EE68B06A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61614" y="2098787"/>
            <a:ext cx="5336814" cy="3979474"/>
          </a:xfrm>
          <a:prstGeom prst="rect">
            <a:avLst/>
          </a:prstGeom>
        </p:spPr>
      </p:pic>
    </p:spTree>
    <p:extLst>
      <p:ext uri="{BB962C8B-B14F-4D97-AF65-F5344CB8AC3E}">
        <p14:creationId xmlns:p14="http://schemas.microsoft.com/office/powerpoint/2010/main" val="2465761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978946" y="870025"/>
            <a:ext cx="7616414" cy="400110"/>
          </a:xfrm>
          <a:prstGeom prst="rect">
            <a:avLst/>
          </a:prstGeom>
        </p:spPr>
        <p:txBody>
          <a:bodyPr wrap="square">
            <a:spAutoFit/>
          </a:bodyPr>
          <a:lstStyle/>
          <a:p>
            <a:r>
              <a:rPr lang="fr-FR" sz="2000" dirty="0">
                <a:solidFill>
                  <a:srgbClr val="24638F"/>
                </a:solidFill>
                <a:latin typeface="Arial Narrow" panose="020B0606020202030204" pitchFamily="34" charset="0"/>
              </a:rPr>
              <a:t>   </a:t>
            </a:r>
          </a:p>
        </p:txBody>
      </p:sp>
      <p:sp>
        <p:nvSpPr>
          <p:cNvPr id="4" name="Rectangle 3"/>
          <p:cNvSpPr/>
          <p:nvPr>
            <p:custDataLst>
              <p:tags r:id="rId2"/>
            </p:custDataLst>
          </p:nvPr>
        </p:nvSpPr>
        <p:spPr>
          <a:xfrm>
            <a:off x="978946" y="950095"/>
            <a:ext cx="7719284" cy="1200329"/>
          </a:xfrm>
          <a:prstGeom prst="rect">
            <a:avLst/>
          </a:prstGeom>
        </p:spPr>
        <p:txBody>
          <a:bodyPr wrap="square">
            <a:spAutoFit/>
          </a:bodyPr>
          <a:lstStyle/>
          <a:p>
            <a:pPr algn="ctr"/>
            <a:r>
              <a:rPr lang="fr-FR" sz="2400" b="1" dirty="0">
                <a:solidFill>
                  <a:schemeClr val="tx1">
                    <a:lumMod val="65000"/>
                    <a:lumOff val="35000"/>
                  </a:schemeClr>
                </a:solidFill>
                <a:latin typeface="Arial Narrow" panose="020B0606020202030204" pitchFamily="34" charset="0"/>
                <a:hlinkClick r:id="rId4"/>
              </a:rPr>
              <a:t>Participez en apportant votre avis, </a:t>
            </a:r>
          </a:p>
          <a:p>
            <a:pPr algn="ctr"/>
            <a:r>
              <a:rPr lang="fr-FR" sz="2400" b="1" dirty="0">
                <a:solidFill>
                  <a:schemeClr val="tx1">
                    <a:lumMod val="65000"/>
                    <a:lumOff val="35000"/>
                  </a:schemeClr>
                </a:solidFill>
                <a:latin typeface="Arial Narrow" panose="020B0606020202030204" pitchFamily="34" charset="0"/>
                <a:hlinkClick r:id="rId4"/>
              </a:rPr>
              <a:t>en posant vos questions et en proposant vos idées pour la mise en œuvre du Territoire d’Industrie Nord Franche-Comté</a:t>
            </a:r>
            <a:endParaRPr lang="fr-FR" sz="2400" b="1" dirty="0">
              <a:solidFill>
                <a:schemeClr val="tx1">
                  <a:lumMod val="65000"/>
                  <a:lumOff val="35000"/>
                </a:schemeClr>
              </a:solidFill>
              <a:latin typeface="Arial Narrow" panose="020B0606020202030204" pitchFamily="34" charset="0"/>
            </a:endParaRPr>
          </a:p>
        </p:txBody>
      </p:sp>
      <p:pic>
        <p:nvPicPr>
          <p:cNvPr id="7" name="Image 6">
            <a:extLst>
              <a:ext uri="{FF2B5EF4-FFF2-40B4-BE49-F238E27FC236}">
                <a16:creationId xmlns:a16="http://schemas.microsoft.com/office/drawing/2014/main" id="{B1571BC3-FD66-4B69-9D5D-BDA13B19AD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9968" y="2620383"/>
            <a:ext cx="5376672" cy="3534308"/>
          </a:xfrm>
          <a:prstGeom prst="rect">
            <a:avLst/>
          </a:prstGeom>
        </p:spPr>
      </p:pic>
    </p:spTree>
    <p:extLst>
      <p:ext uri="{BB962C8B-B14F-4D97-AF65-F5344CB8AC3E}">
        <p14:creationId xmlns:p14="http://schemas.microsoft.com/office/powerpoint/2010/main" val="273012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custDataLst>
              <p:tags r:id="rId1"/>
            </p:custDataLst>
          </p:nvPr>
        </p:nvSpPr>
        <p:spPr>
          <a:xfrm>
            <a:off x="708941" y="42040"/>
            <a:ext cx="7627052" cy="597232"/>
          </a:xfrm>
          <a:prstGeom prst="rect">
            <a:avLst/>
          </a:prstGeom>
        </p:spPr>
        <p:txBody>
          <a:bodyPr/>
          <a:lstStyle/>
          <a:p>
            <a:r>
              <a:rPr lang="fr-FR" b="1" dirty="0">
                <a:solidFill>
                  <a:schemeClr val="bg1"/>
                </a:solidFill>
              </a:rPr>
              <a:t>SOMMAIRE</a:t>
            </a:r>
          </a:p>
        </p:txBody>
      </p:sp>
      <p:sp>
        <p:nvSpPr>
          <p:cNvPr id="3" name="Rectangle 2"/>
          <p:cNvSpPr/>
          <p:nvPr>
            <p:custDataLst>
              <p:tags r:id="rId2"/>
            </p:custDataLst>
          </p:nvPr>
        </p:nvSpPr>
        <p:spPr>
          <a:xfrm>
            <a:off x="1678173" y="1361432"/>
            <a:ext cx="6880611" cy="5820311"/>
          </a:xfrm>
          <a:prstGeom prst="rect">
            <a:avLst/>
          </a:prstGeom>
        </p:spPr>
        <p:txBody>
          <a:bodyPr wrap="square">
            <a:spAutoFit/>
          </a:bodyPr>
          <a:lstStyle/>
          <a:p>
            <a:pPr lvl="0">
              <a:lnSpc>
                <a:spcPct val="110000"/>
              </a:lnSpc>
            </a:pPr>
            <a:r>
              <a:rPr lang="fr-FR" sz="2000" dirty="0" err="1">
                <a:solidFill>
                  <a:schemeClr val="tx1">
                    <a:lumMod val="65000"/>
                    <a:lumOff val="35000"/>
                  </a:schemeClr>
                </a:solidFill>
                <a:latin typeface="Arial Narrow" panose="020B0606020202030204" pitchFamily="34" charset="0"/>
                <a:hlinkClick r:id="rId4" action="ppaction://hlinksldjump"/>
              </a:rPr>
              <a:t>Covid</a:t>
            </a:r>
            <a:r>
              <a:rPr lang="fr-FR" sz="2000" dirty="0">
                <a:solidFill>
                  <a:schemeClr val="tx1">
                    <a:lumMod val="65000"/>
                    <a:lumOff val="35000"/>
                  </a:schemeClr>
                </a:solidFill>
                <a:latin typeface="Arial Narrow" panose="020B0606020202030204" pitchFamily="34" charset="0"/>
                <a:hlinkClick r:id="rId4" action="ppaction://hlinksldjump"/>
              </a:rPr>
              <a:t> 19 : « L’Innovation </a:t>
            </a:r>
            <a:r>
              <a:rPr lang="fr-FR" sz="2000" dirty="0" err="1">
                <a:solidFill>
                  <a:schemeClr val="tx1">
                    <a:lumMod val="65000"/>
                    <a:lumOff val="35000"/>
                  </a:schemeClr>
                </a:solidFill>
                <a:latin typeface="Arial Narrow" panose="020B0606020202030204" pitchFamily="34" charset="0"/>
                <a:hlinkClick r:id="rId4" action="ppaction://hlinksldjump"/>
              </a:rPr>
              <a:t>Crunchlab</a:t>
            </a:r>
            <a:r>
              <a:rPr lang="fr-FR" sz="2000" dirty="0">
                <a:solidFill>
                  <a:schemeClr val="tx1">
                    <a:lumMod val="65000"/>
                    <a:lumOff val="35000"/>
                  </a:schemeClr>
                </a:solidFill>
                <a:latin typeface="Arial Narrow" panose="020B0606020202030204" pitchFamily="34" charset="0"/>
                <a:hlinkClick r:id="rId4" action="ppaction://hlinksldjump"/>
              </a:rPr>
              <a:t> sert de mise en relation »</a:t>
            </a:r>
            <a:endParaRPr lang="fr-FR" sz="2000" dirty="0">
              <a:solidFill>
                <a:schemeClr val="tx1">
                  <a:lumMod val="65000"/>
                  <a:lumOff val="35000"/>
                </a:schemeClr>
              </a:solidFill>
              <a:latin typeface="Arial Narrow" panose="020B0606020202030204" pitchFamily="34" charset="0"/>
            </a:endParaRPr>
          </a:p>
          <a:p>
            <a:pPr lvl="0">
              <a:lnSpc>
                <a:spcPct val="110000"/>
              </a:lnSpc>
            </a:pPr>
            <a:endParaRPr lang="fr-FR" sz="2000" dirty="0">
              <a:solidFill>
                <a:schemeClr val="tx1">
                  <a:lumMod val="65000"/>
                  <a:lumOff val="35000"/>
                </a:schemeClr>
              </a:solidFill>
              <a:latin typeface="Arial Narrow" panose="020B0606020202030204" pitchFamily="34" charset="0"/>
            </a:endParaRPr>
          </a:p>
          <a:p>
            <a:pPr lvl="0">
              <a:lnSpc>
                <a:spcPct val="110000"/>
              </a:lnSpc>
            </a:pPr>
            <a:r>
              <a:rPr lang="fr-FR" sz="2000" dirty="0">
                <a:solidFill>
                  <a:schemeClr val="tx1">
                    <a:lumMod val="65000"/>
                    <a:lumOff val="35000"/>
                  </a:schemeClr>
                </a:solidFill>
                <a:latin typeface="Arial Narrow" panose="020B0606020202030204" pitchFamily="34" charset="0"/>
                <a:hlinkClick r:id="rId5" action="ppaction://hlinksldjump"/>
              </a:rPr>
              <a:t>Territoire d’Industrie Nord Franche-Comté, quésako ?</a:t>
            </a:r>
            <a:endParaRPr lang="fr-FR" sz="2000" dirty="0">
              <a:solidFill>
                <a:schemeClr val="tx1">
                  <a:lumMod val="65000"/>
                  <a:lumOff val="35000"/>
                </a:schemeClr>
              </a:solidFill>
              <a:latin typeface="Arial Narrow" panose="020B0606020202030204" pitchFamily="34" charset="0"/>
            </a:endParaRPr>
          </a:p>
          <a:p>
            <a:pPr lvl="0">
              <a:lnSpc>
                <a:spcPct val="110000"/>
              </a:lnSpc>
            </a:pPr>
            <a:endParaRPr lang="fr-FR" sz="2000" dirty="0">
              <a:solidFill>
                <a:schemeClr val="tx1">
                  <a:lumMod val="65000"/>
                  <a:lumOff val="35000"/>
                </a:schemeClr>
              </a:solidFill>
              <a:latin typeface="Arial Narrow" panose="020B0606020202030204" pitchFamily="34" charset="0"/>
            </a:endParaRPr>
          </a:p>
          <a:p>
            <a:pPr lvl="0">
              <a:lnSpc>
                <a:spcPct val="110000"/>
              </a:lnSpc>
            </a:pPr>
            <a:r>
              <a:rPr lang="fr-FR" sz="2000" dirty="0">
                <a:solidFill>
                  <a:schemeClr val="tx1">
                    <a:lumMod val="65000"/>
                    <a:lumOff val="35000"/>
                  </a:schemeClr>
                </a:solidFill>
                <a:latin typeface="Arial Narrow" panose="020B0606020202030204" pitchFamily="34" charset="0"/>
                <a:hlinkClick r:id="rId6" action="ppaction://hlinksldjump"/>
              </a:rPr>
              <a:t>Comment répondre au besoin de montée en compétence et d’évolution des process de recrutement ?</a:t>
            </a:r>
            <a:endParaRPr lang="fr-FR" sz="2000" dirty="0">
              <a:solidFill>
                <a:schemeClr val="tx1">
                  <a:lumMod val="65000"/>
                  <a:lumOff val="35000"/>
                </a:schemeClr>
              </a:solidFill>
              <a:latin typeface="Arial Narrow" panose="020B0606020202030204" pitchFamily="34" charset="0"/>
            </a:endParaRPr>
          </a:p>
          <a:p>
            <a:pPr lvl="0">
              <a:lnSpc>
                <a:spcPct val="110000"/>
              </a:lnSpc>
            </a:pPr>
            <a:endParaRPr lang="fr-FR" sz="2000" dirty="0">
              <a:solidFill>
                <a:schemeClr val="tx1">
                  <a:lumMod val="65000"/>
                  <a:lumOff val="35000"/>
                </a:schemeClr>
              </a:solidFill>
              <a:latin typeface="Arial Narrow" panose="020B0606020202030204" pitchFamily="34" charset="0"/>
            </a:endParaRPr>
          </a:p>
          <a:p>
            <a:pPr lvl="0">
              <a:lnSpc>
                <a:spcPct val="110000"/>
              </a:lnSpc>
            </a:pPr>
            <a:r>
              <a:rPr lang="fr-FR" sz="2000" dirty="0">
                <a:solidFill>
                  <a:schemeClr val="tx1">
                    <a:lumMod val="65000"/>
                    <a:lumOff val="35000"/>
                  </a:schemeClr>
                </a:solidFill>
                <a:latin typeface="Arial Narrow" panose="020B0606020202030204" pitchFamily="34" charset="0"/>
                <a:hlinkClick r:id="rId7" action="ppaction://hlinksldjump"/>
              </a:rPr>
              <a:t>Comment renforcer les projets d’innovation ?</a:t>
            </a:r>
            <a:endParaRPr lang="fr-FR" sz="2000" dirty="0">
              <a:solidFill>
                <a:schemeClr val="tx1">
                  <a:lumMod val="65000"/>
                  <a:lumOff val="35000"/>
                </a:schemeClr>
              </a:solidFill>
              <a:latin typeface="Arial Narrow" panose="020B0606020202030204" pitchFamily="34" charset="0"/>
            </a:endParaRPr>
          </a:p>
          <a:p>
            <a:pPr lvl="0">
              <a:lnSpc>
                <a:spcPct val="110000"/>
              </a:lnSpc>
            </a:pPr>
            <a:endParaRPr lang="fr-FR" sz="2000" dirty="0">
              <a:solidFill>
                <a:schemeClr val="tx1">
                  <a:lumMod val="65000"/>
                  <a:lumOff val="35000"/>
                </a:schemeClr>
              </a:solidFill>
              <a:latin typeface="Arial Narrow" panose="020B0606020202030204" pitchFamily="34" charset="0"/>
            </a:endParaRPr>
          </a:p>
          <a:p>
            <a:pPr lvl="0">
              <a:lnSpc>
                <a:spcPct val="110000"/>
              </a:lnSpc>
            </a:pPr>
            <a:r>
              <a:rPr lang="fr-FR" sz="2000" dirty="0">
                <a:solidFill>
                  <a:schemeClr val="tx1">
                    <a:lumMod val="65000"/>
                    <a:lumOff val="35000"/>
                  </a:schemeClr>
                </a:solidFill>
                <a:latin typeface="Arial Narrow" panose="020B0606020202030204" pitchFamily="34" charset="0"/>
                <a:hlinkClick r:id="rId8" action="ppaction://hlinksldjump"/>
              </a:rPr>
              <a:t>Attractivité économique et transition écologique, antagoniste ou complémentaire ?</a:t>
            </a:r>
            <a:endParaRPr lang="fr-FR" sz="2000" dirty="0">
              <a:solidFill>
                <a:schemeClr val="tx1">
                  <a:lumMod val="65000"/>
                  <a:lumOff val="35000"/>
                </a:schemeClr>
              </a:solidFill>
              <a:latin typeface="Arial Narrow" panose="020B0606020202030204" pitchFamily="34" charset="0"/>
            </a:endParaRPr>
          </a:p>
          <a:p>
            <a:pPr lvl="0">
              <a:lnSpc>
                <a:spcPct val="110000"/>
              </a:lnSpc>
            </a:pPr>
            <a:endParaRPr lang="fr-FR" sz="2000" dirty="0">
              <a:solidFill>
                <a:schemeClr val="tx1">
                  <a:lumMod val="65000"/>
                  <a:lumOff val="35000"/>
                </a:schemeClr>
              </a:solidFill>
              <a:latin typeface="Arial Narrow" panose="020B0606020202030204" pitchFamily="34" charset="0"/>
            </a:endParaRPr>
          </a:p>
          <a:p>
            <a:pPr marL="457200" lvl="0" indent="-457200">
              <a:lnSpc>
                <a:spcPct val="110000"/>
              </a:lnSpc>
              <a:buAutoNum type="arabicPeriod"/>
            </a:pPr>
            <a:endParaRPr lang="fr-FR" sz="2000" dirty="0">
              <a:solidFill>
                <a:schemeClr val="tx1">
                  <a:lumMod val="65000"/>
                  <a:lumOff val="35000"/>
                </a:schemeClr>
              </a:solidFill>
              <a:latin typeface="Arial Narrow" panose="020B0606020202030204" pitchFamily="34" charset="0"/>
            </a:endParaRPr>
          </a:p>
          <a:p>
            <a:pPr marL="457200" lvl="0" indent="-457200">
              <a:lnSpc>
                <a:spcPct val="110000"/>
              </a:lnSpc>
              <a:buAutoNum type="arabicPeriod"/>
            </a:pPr>
            <a:endParaRPr lang="fr-FR" sz="2000" dirty="0">
              <a:solidFill>
                <a:schemeClr val="tx1">
                  <a:lumMod val="65000"/>
                  <a:lumOff val="35000"/>
                </a:schemeClr>
              </a:solidFill>
              <a:latin typeface="Arial Narrow" panose="020B0606020202030204" pitchFamily="34" charset="0"/>
            </a:endParaRPr>
          </a:p>
          <a:p>
            <a:pPr marL="457200" lvl="0" indent="-457200">
              <a:lnSpc>
                <a:spcPct val="110000"/>
              </a:lnSpc>
              <a:buAutoNum type="arabicPeriod"/>
            </a:pPr>
            <a:endParaRPr lang="fr-FR" sz="2000" dirty="0">
              <a:solidFill>
                <a:schemeClr val="tx1">
                  <a:lumMod val="65000"/>
                  <a:lumOff val="35000"/>
                </a:schemeClr>
              </a:solidFill>
              <a:latin typeface="Arial Narrow" panose="020B0606020202030204" pitchFamily="34" charset="0"/>
            </a:endParaRPr>
          </a:p>
          <a:p>
            <a:pPr lvl="0">
              <a:lnSpc>
                <a:spcPct val="110000"/>
              </a:lnSpc>
            </a:pPr>
            <a:endParaRPr lang="fr-FR" sz="2000" dirty="0">
              <a:solidFill>
                <a:schemeClr val="tx1">
                  <a:lumMod val="65000"/>
                  <a:lumOff val="35000"/>
                </a:schemeClr>
              </a:solidFill>
              <a:latin typeface="Arial Narrow" panose="020B0606020202030204" pitchFamily="34" charset="0"/>
            </a:endParaRPr>
          </a:p>
          <a:p>
            <a:pPr lvl="0">
              <a:lnSpc>
                <a:spcPct val="110000"/>
              </a:lnSpc>
            </a:pPr>
            <a:endParaRPr lang="fr-FR" sz="2000"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17701803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hlinkClick r:id="rId2"/>
            <a:extLst>
              <a:ext uri="{FF2B5EF4-FFF2-40B4-BE49-F238E27FC236}">
                <a16:creationId xmlns:a16="http://schemas.microsoft.com/office/drawing/2014/main" id="{CD85CECE-1C70-439D-B9B3-DB5B40597AFA}"/>
              </a:ext>
            </a:extLst>
          </p:cNvPr>
          <p:cNvPicPr>
            <a:picLocks noChangeAspect="1"/>
          </p:cNvPicPr>
          <p:nvPr/>
        </p:nvPicPr>
        <p:blipFill>
          <a:blip r:embed="rId3"/>
          <a:stretch>
            <a:fillRect/>
          </a:stretch>
        </p:blipFill>
        <p:spPr>
          <a:xfrm>
            <a:off x="2912269" y="0"/>
            <a:ext cx="5824538" cy="6320450"/>
          </a:xfrm>
          <a:prstGeom prst="rect">
            <a:avLst/>
          </a:prstGeom>
        </p:spPr>
      </p:pic>
      <p:sp>
        <p:nvSpPr>
          <p:cNvPr id="6" name="ZoneTexte 5">
            <a:extLst>
              <a:ext uri="{FF2B5EF4-FFF2-40B4-BE49-F238E27FC236}">
                <a16:creationId xmlns:a16="http://schemas.microsoft.com/office/drawing/2014/main" id="{E4B52829-BE8C-43AB-AC8E-C042415AB152}"/>
              </a:ext>
            </a:extLst>
          </p:cNvPr>
          <p:cNvSpPr txBox="1"/>
          <p:nvPr/>
        </p:nvSpPr>
        <p:spPr>
          <a:xfrm>
            <a:off x="746843" y="2415494"/>
            <a:ext cx="1959971" cy="1754326"/>
          </a:xfrm>
          <a:prstGeom prst="rect">
            <a:avLst/>
          </a:prstGeom>
          <a:noFill/>
        </p:spPr>
        <p:txBody>
          <a:bodyPr wrap="square" rtlCol="0">
            <a:spAutoFit/>
          </a:bodyPr>
          <a:lstStyle/>
          <a:p>
            <a:r>
              <a:rPr lang="fr-FR" b="1" dirty="0">
                <a:solidFill>
                  <a:schemeClr val="accent6">
                    <a:lumMod val="75000"/>
                  </a:schemeClr>
                </a:solidFill>
              </a:rPr>
              <a:t>Cliquez sur l’image pour lire l’article et voir la vidéo de présentation du </a:t>
            </a:r>
            <a:r>
              <a:rPr lang="fr-FR" b="1" dirty="0" err="1">
                <a:solidFill>
                  <a:schemeClr val="accent6">
                    <a:lumMod val="75000"/>
                  </a:schemeClr>
                </a:solidFill>
              </a:rPr>
              <a:t>Lab</a:t>
            </a:r>
            <a:r>
              <a:rPr lang="fr-FR" b="1" dirty="0">
                <a:solidFill>
                  <a:schemeClr val="accent6">
                    <a:lumMod val="75000"/>
                  </a:schemeClr>
                </a:solidFill>
              </a:rPr>
              <a:t> !</a:t>
            </a:r>
          </a:p>
        </p:txBody>
      </p:sp>
      <p:pic>
        <p:nvPicPr>
          <p:cNvPr id="4" name="Image 3">
            <a:extLst>
              <a:ext uri="{FF2B5EF4-FFF2-40B4-BE49-F238E27FC236}">
                <a16:creationId xmlns:a16="http://schemas.microsoft.com/office/drawing/2014/main" id="{6B4124F8-4085-423A-B205-2654487F7EE1}"/>
              </a:ext>
            </a:extLst>
          </p:cNvPr>
          <p:cNvPicPr>
            <a:picLocks noChangeAspect="1"/>
          </p:cNvPicPr>
          <p:nvPr/>
        </p:nvPicPr>
        <p:blipFill>
          <a:blip r:embed="rId4"/>
          <a:stretch>
            <a:fillRect/>
          </a:stretch>
        </p:blipFill>
        <p:spPr>
          <a:xfrm>
            <a:off x="0" y="0"/>
            <a:ext cx="2706814" cy="1369083"/>
          </a:xfrm>
          <a:prstGeom prst="rect">
            <a:avLst/>
          </a:prstGeom>
        </p:spPr>
      </p:pic>
    </p:spTree>
    <p:extLst>
      <p:ext uri="{BB962C8B-B14F-4D97-AF65-F5344CB8AC3E}">
        <p14:creationId xmlns:p14="http://schemas.microsoft.com/office/powerpoint/2010/main" val="3949099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Les Territoires d&amp;#39;industrie en 2 minutes">
            <a:hlinkClick r:id="" action="ppaction://media"/>
            <a:extLst>
              <a:ext uri="{FF2B5EF4-FFF2-40B4-BE49-F238E27FC236}">
                <a16:creationId xmlns:a16="http://schemas.microsoft.com/office/drawing/2014/main" id="{B601EB69-2929-4360-BDF0-6EA5452743A6}"/>
              </a:ext>
            </a:extLst>
          </p:cNvPr>
          <p:cNvPicPr>
            <a:picLocks noRot="1" noChangeAspect="1"/>
          </p:cNvPicPr>
          <p:nvPr>
            <a:videoFile r:link="rId1"/>
          </p:nvPr>
        </p:nvPicPr>
        <p:blipFill>
          <a:blip r:embed="rId5"/>
          <a:stretch>
            <a:fillRect/>
          </a:stretch>
        </p:blipFill>
        <p:spPr>
          <a:xfrm>
            <a:off x="4901772" y="3937433"/>
            <a:ext cx="3261036" cy="2020824"/>
          </a:xfrm>
          <a:prstGeom prst="rect">
            <a:avLst/>
          </a:prstGeom>
        </p:spPr>
      </p:pic>
      <p:sp>
        <p:nvSpPr>
          <p:cNvPr id="4" name="Rectangle 3">
            <a:extLst>
              <a:ext uri="{FF2B5EF4-FFF2-40B4-BE49-F238E27FC236}">
                <a16:creationId xmlns:a16="http://schemas.microsoft.com/office/drawing/2014/main" id="{DE1C912E-3C19-44E3-842F-4965D14EE9F5}"/>
              </a:ext>
            </a:extLst>
          </p:cNvPr>
          <p:cNvSpPr/>
          <p:nvPr>
            <p:custDataLst>
              <p:tags r:id="rId2"/>
            </p:custDataLst>
          </p:nvPr>
        </p:nvSpPr>
        <p:spPr>
          <a:xfrm>
            <a:off x="711512" y="402943"/>
            <a:ext cx="8380520" cy="1569660"/>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2000" u="sng" dirty="0">
              <a:solidFill>
                <a:srgbClr val="24638F"/>
              </a:solidFill>
            </a:endParaRPr>
          </a:p>
          <a:p>
            <a:pPr lvl="0">
              <a:spcAft>
                <a:spcPts val="0"/>
              </a:spcAft>
            </a:pPr>
            <a:r>
              <a:rPr lang="fr-FR" sz="1600" dirty="0">
                <a:solidFill>
                  <a:schemeClr val="tx1">
                    <a:lumMod val="75000"/>
                    <a:lumOff val="25000"/>
                  </a:schemeClr>
                </a:solidFill>
              </a:rPr>
              <a:t>La démarche des Territoires d’Industrie est issue du plan de transformation de l’industrie par le numérique.</a:t>
            </a:r>
          </a:p>
          <a:p>
            <a:pPr lvl="0" algn="just">
              <a:spcAft>
                <a:spcPts val="0"/>
              </a:spcAft>
            </a:pPr>
            <a:endParaRPr lang="fr-FR" sz="2000" i="1" dirty="0">
              <a:solidFill>
                <a:srgbClr val="24638F"/>
              </a:solidFill>
            </a:endParaRPr>
          </a:p>
        </p:txBody>
      </p:sp>
      <p:pic>
        <p:nvPicPr>
          <p:cNvPr id="2" name="Image 1">
            <a:hlinkClick r:id="rId6"/>
            <a:extLst>
              <a:ext uri="{FF2B5EF4-FFF2-40B4-BE49-F238E27FC236}">
                <a16:creationId xmlns:a16="http://schemas.microsoft.com/office/drawing/2014/main" id="{7CD7C2F1-B526-4972-9E5E-C1405DB812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6658" y="2282000"/>
            <a:ext cx="2024824" cy="1588987"/>
          </a:xfrm>
          <a:prstGeom prst="rect">
            <a:avLst/>
          </a:prstGeom>
          <a:ln w="28575">
            <a:solidFill>
              <a:schemeClr val="accent6">
                <a:lumMod val="75000"/>
              </a:schemeClr>
            </a:solidFill>
          </a:ln>
        </p:spPr>
      </p:pic>
      <p:sp>
        <p:nvSpPr>
          <p:cNvPr id="5" name="Flèche : droite rayée 4">
            <a:extLst>
              <a:ext uri="{FF2B5EF4-FFF2-40B4-BE49-F238E27FC236}">
                <a16:creationId xmlns:a16="http://schemas.microsoft.com/office/drawing/2014/main" id="{3CC2615C-0067-46C6-8DBF-6E7F094DB72E}"/>
              </a:ext>
            </a:extLst>
          </p:cNvPr>
          <p:cNvSpPr/>
          <p:nvPr/>
        </p:nvSpPr>
        <p:spPr>
          <a:xfrm rot="5400000">
            <a:off x="2346406" y="1759259"/>
            <a:ext cx="649224" cy="256032"/>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FFAE87B-1A24-47EA-9A72-8229E0A432F2}"/>
              </a:ext>
            </a:extLst>
          </p:cNvPr>
          <p:cNvSpPr/>
          <p:nvPr>
            <p:custDataLst>
              <p:tags r:id="rId3"/>
            </p:custDataLst>
          </p:nvPr>
        </p:nvSpPr>
        <p:spPr>
          <a:xfrm>
            <a:off x="383850" y="-16416"/>
            <a:ext cx="8135462" cy="87767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Territoire d’Industrie Nord Franche-Comté, quésako? </a:t>
            </a:r>
            <a:endParaRPr lang="fr-FR" sz="1600" b="1" dirty="0">
              <a:solidFill>
                <a:schemeClr val="bg1"/>
              </a:solidFill>
              <a:latin typeface="+mj-lt"/>
            </a:endParaRPr>
          </a:p>
          <a:p>
            <a:pPr marL="342900" lvl="0" indent="-342900" algn="just">
              <a:lnSpc>
                <a:spcPct val="150000"/>
              </a:lnSpc>
              <a:spcAft>
                <a:spcPts val="0"/>
              </a:spcAft>
              <a:buFont typeface="+mj-lt"/>
              <a:buAutoNum type="arabicPeriod"/>
            </a:pPr>
            <a:endParaRPr lang="fr-FR" sz="1600" b="1" dirty="0">
              <a:solidFill>
                <a:schemeClr val="bg1"/>
              </a:solidFill>
              <a:latin typeface="+mj-lt"/>
            </a:endParaRPr>
          </a:p>
        </p:txBody>
      </p:sp>
      <p:sp>
        <p:nvSpPr>
          <p:cNvPr id="7" name="ZoneTexte 6"/>
          <p:cNvSpPr txBox="1"/>
          <p:nvPr/>
        </p:nvSpPr>
        <p:spPr>
          <a:xfrm>
            <a:off x="3301474" y="1562663"/>
            <a:ext cx="5288118" cy="2308324"/>
          </a:xfrm>
          <a:prstGeom prst="rect">
            <a:avLst/>
          </a:prstGeom>
          <a:noFill/>
        </p:spPr>
        <p:txBody>
          <a:bodyPr wrap="square" rtlCol="0">
            <a:spAutoFit/>
          </a:bodyPr>
          <a:lstStyle/>
          <a:p>
            <a:r>
              <a:rPr lang="fr-FR" sz="1600" dirty="0">
                <a:solidFill>
                  <a:schemeClr val="tx1">
                    <a:lumMod val="75000"/>
                    <a:lumOff val="25000"/>
                  </a:schemeClr>
                </a:solidFill>
              </a:rPr>
              <a:t>Le Plan de transformation de l’industrie par le numérique a été lancé le 20 septembre 2018 par le Premier ministre. Il correspond à un ensemble de mesures prises par l’Etat autour de 4 axes :</a:t>
            </a:r>
          </a:p>
          <a:p>
            <a:pPr marL="285750" indent="-285750">
              <a:buFontTx/>
              <a:buChar char="-"/>
            </a:pPr>
            <a:r>
              <a:rPr lang="fr-FR" sz="1600" dirty="0">
                <a:solidFill>
                  <a:schemeClr val="tx1">
                    <a:lumMod val="75000"/>
                    <a:lumOff val="25000"/>
                  </a:schemeClr>
                </a:solidFill>
              </a:rPr>
              <a:t>La transformation vers l’industrie du futur ;</a:t>
            </a:r>
          </a:p>
          <a:p>
            <a:pPr marL="285750" indent="-285750">
              <a:buFontTx/>
              <a:buChar char="-"/>
            </a:pPr>
            <a:r>
              <a:rPr lang="fr-FR" sz="1600" dirty="0">
                <a:solidFill>
                  <a:schemeClr val="tx1">
                    <a:lumMod val="75000"/>
                    <a:lumOff val="25000"/>
                  </a:schemeClr>
                </a:solidFill>
              </a:rPr>
              <a:t>La construction d’une offre numérique d’excellence ;</a:t>
            </a:r>
          </a:p>
          <a:p>
            <a:pPr marL="285750" indent="-285750">
              <a:buFontTx/>
              <a:buChar char="-"/>
            </a:pPr>
            <a:r>
              <a:rPr lang="fr-FR" sz="1600" dirty="0">
                <a:solidFill>
                  <a:schemeClr val="tx1">
                    <a:lumMod val="75000"/>
                    <a:lumOff val="25000"/>
                  </a:schemeClr>
                </a:solidFill>
              </a:rPr>
              <a:t>Des territoires mobilisés pour l’industrie ; </a:t>
            </a:r>
          </a:p>
          <a:p>
            <a:pPr marL="285750" indent="-285750">
              <a:buFontTx/>
              <a:buChar char="-"/>
            </a:pPr>
            <a:r>
              <a:rPr lang="fr-FR" sz="1600" dirty="0">
                <a:solidFill>
                  <a:schemeClr val="tx1">
                    <a:lumMod val="75000"/>
                    <a:lumOff val="25000"/>
                  </a:schemeClr>
                </a:solidFill>
              </a:rPr>
              <a:t>Un accompagnement numérique de toutes les TPE-PME.</a:t>
            </a:r>
          </a:p>
        </p:txBody>
      </p:sp>
      <p:sp>
        <p:nvSpPr>
          <p:cNvPr id="8" name="ZoneTexte 7"/>
          <p:cNvSpPr txBox="1"/>
          <p:nvPr/>
        </p:nvSpPr>
        <p:spPr>
          <a:xfrm>
            <a:off x="916657" y="3937433"/>
            <a:ext cx="3803623" cy="2308324"/>
          </a:xfrm>
          <a:prstGeom prst="rect">
            <a:avLst/>
          </a:prstGeom>
          <a:noFill/>
        </p:spPr>
        <p:txBody>
          <a:bodyPr wrap="square" rtlCol="0">
            <a:spAutoFit/>
          </a:bodyPr>
          <a:lstStyle/>
          <a:p>
            <a:r>
              <a:rPr lang="fr-FR" sz="1600" dirty="0">
                <a:solidFill>
                  <a:schemeClr val="tx1">
                    <a:lumMod val="75000"/>
                    <a:lumOff val="25000"/>
                  </a:schemeClr>
                </a:solidFill>
              </a:rPr>
              <a:t>Parmi les mesures, on peut citer le lancement du portail francenum.gouv.fr, la création d’un dispositif  de suramortissement fiscal à 40 % pour les investissements de robotisation et de transformation numérique.et la création des Territoires d’industrie, qui visent à répondre à 4 enjeux clés pour l’industrie : recruter, attirer, innover et simplifier.</a:t>
            </a:r>
          </a:p>
        </p:txBody>
      </p:sp>
    </p:spTree>
    <p:extLst>
      <p:ext uri="{BB962C8B-B14F-4D97-AF65-F5344CB8AC3E}">
        <p14:creationId xmlns:p14="http://schemas.microsoft.com/office/powerpoint/2010/main" val="20200410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11512" y="402943"/>
            <a:ext cx="8380520" cy="5878532"/>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r>
              <a:rPr lang="fr-FR" sz="1600" dirty="0">
                <a:solidFill>
                  <a:schemeClr val="tx1">
                    <a:lumMod val="75000"/>
                    <a:lumOff val="25000"/>
                  </a:schemeClr>
                </a:solidFill>
              </a:rPr>
              <a:t>Quand on fait une recherche internet avec ces mots clés, on trouve un certain nombre d’informations… Commençons par le début : </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lgn="r">
              <a:spcAft>
                <a:spcPts val="0"/>
              </a:spcAft>
            </a:pPr>
            <a:r>
              <a:rPr lang="fr-FR" sz="1200" i="1" dirty="0">
                <a:solidFill>
                  <a:schemeClr val="tx1">
                    <a:lumMod val="75000"/>
                    <a:lumOff val="25000"/>
                  </a:schemeClr>
                </a:solidFill>
                <a:hlinkClick r:id="rId4"/>
              </a:rPr>
              <a:t>https://aer-bfc.com/territoires-dindustrie-bourgogne-franche-comte/</a:t>
            </a:r>
            <a:endParaRPr lang="fr-FR" sz="1200" i="1"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lvl="0" algn="just">
              <a:spcAft>
                <a:spcPts val="0"/>
              </a:spcAft>
            </a:pPr>
            <a:endParaRPr lang="fr-FR" sz="1600" i="1" dirty="0">
              <a:solidFill>
                <a:schemeClr val="tx1">
                  <a:lumMod val="75000"/>
                  <a:lumOff val="25000"/>
                </a:schemeClr>
              </a:solidFill>
            </a:endParaRPr>
          </a:p>
          <a:p>
            <a:pPr lvl="0" algn="just">
              <a:spcAft>
                <a:spcPts val="0"/>
              </a:spcAft>
            </a:pPr>
            <a:endParaRPr lang="fr-FR" sz="1600" i="1" dirty="0">
              <a:solidFill>
                <a:schemeClr val="tx1">
                  <a:lumMod val="75000"/>
                  <a:lumOff val="25000"/>
                </a:schemeClr>
              </a:solidFill>
            </a:endParaRPr>
          </a:p>
          <a:p>
            <a:pPr lvl="0" algn="just">
              <a:spcAft>
                <a:spcPts val="0"/>
              </a:spcAft>
            </a:pPr>
            <a:endParaRPr lang="fr-FR" sz="1600" i="1" dirty="0">
              <a:solidFill>
                <a:schemeClr val="tx1">
                  <a:lumMod val="75000"/>
                  <a:lumOff val="25000"/>
                </a:schemeClr>
              </a:solidFill>
            </a:endParaRPr>
          </a:p>
          <a:p>
            <a:pPr lvl="0" algn="just">
              <a:spcAft>
                <a:spcPts val="0"/>
              </a:spcAft>
            </a:pPr>
            <a:endParaRPr lang="fr-FR" sz="1600" i="1" dirty="0">
              <a:solidFill>
                <a:schemeClr val="tx1">
                  <a:lumMod val="75000"/>
                  <a:lumOff val="25000"/>
                </a:schemeClr>
              </a:solidFill>
            </a:endParaRPr>
          </a:p>
          <a:p>
            <a:pPr lvl="0" algn="just">
              <a:spcAft>
                <a:spcPts val="0"/>
              </a:spcAft>
            </a:pPr>
            <a:endParaRPr lang="fr-FR" sz="1600" i="1" dirty="0">
              <a:solidFill>
                <a:schemeClr val="tx1">
                  <a:lumMod val="75000"/>
                  <a:lumOff val="25000"/>
                </a:schemeClr>
              </a:solidFill>
            </a:endParaRPr>
          </a:p>
          <a:p>
            <a:pPr lvl="0" algn="r">
              <a:spcAft>
                <a:spcPts val="0"/>
              </a:spcAft>
            </a:pPr>
            <a:r>
              <a:rPr lang="fr-FR" sz="1100" i="1" dirty="0">
                <a:solidFill>
                  <a:srgbClr val="24638F"/>
                </a:solidFill>
                <a:hlinkClick r:id="rId5"/>
              </a:rPr>
              <a:t>https://www.insee.fr/fr/statistiques/4164713</a:t>
            </a:r>
            <a:endParaRPr lang="fr-FR" sz="1100" i="1" dirty="0">
              <a:solidFill>
                <a:srgbClr val="24638F"/>
              </a:solidFill>
            </a:endParaRPr>
          </a:p>
        </p:txBody>
      </p:sp>
      <p:sp>
        <p:nvSpPr>
          <p:cNvPr id="5" name="Rectangle 4">
            <a:extLst>
              <a:ext uri="{FF2B5EF4-FFF2-40B4-BE49-F238E27FC236}">
                <a16:creationId xmlns:a16="http://schemas.microsoft.com/office/drawing/2014/main" id="{A981D9BB-10F7-489C-8C23-8D298DD39B0B}"/>
              </a:ext>
            </a:extLst>
          </p:cNvPr>
          <p:cNvSpPr/>
          <p:nvPr>
            <p:custDataLst>
              <p:tags r:id="rId2"/>
            </p:custDataLst>
          </p:nvPr>
        </p:nvSpPr>
        <p:spPr>
          <a:xfrm>
            <a:off x="383850" y="-16416"/>
            <a:ext cx="8135462" cy="87767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Territoire d’Industrie Nord Franche-Comté, quésako? </a:t>
            </a:r>
            <a:endParaRPr lang="fr-FR" sz="1600" b="1" dirty="0">
              <a:solidFill>
                <a:schemeClr val="bg1"/>
              </a:solidFill>
              <a:latin typeface="+mj-lt"/>
            </a:endParaRPr>
          </a:p>
          <a:p>
            <a:pPr marL="342900" lvl="0" indent="-342900" algn="just">
              <a:lnSpc>
                <a:spcPct val="150000"/>
              </a:lnSpc>
              <a:spcAft>
                <a:spcPts val="0"/>
              </a:spcAft>
              <a:buFont typeface="+mj-lt"/>
              <a:buAutoNum type="arabicPeriod"/>
            </a:pPr>
            <a:endParaRPr lang="fr-FR" sz="1600" b="1" dirty="0">
              <a:solidFill>
                <a:schemeClr val="bg1"/>
              </a:solidFill>
              <a:latin typeface="+mj-lt"/>
            </a:endParaRPr>
          </a:p>
        </p:txBody>
      </p:sp>
      <p:pic>
        <p:nvPicPr>
          <p:cNvPr id="2" name="Image 1">
            <a:extLst>
              <a:ext uri="{FF2B5EF4-FFF2-40B4-BE49-F238E27FC236}">
                <a16:creationId xmlns:a16="http://schemas.microsoft.com/office/drawing/2014/main" id="{F5896A40-68E7-4F41-B2C9-033975F06CE0}"/>
              </a:ext>
            </a:extLst>
          </p:cNvPr>
          <p:cNvPicPr>
            <a:picLocks noChangeAspect="1"/>
          </p:cNvPicPr>
          <p:nvPr/>
        </p:nvPicPr>
        <p:blipFill>
          <a:blip r:embed="rId6"/>
          <a:stretch>
            <a:fillRect/>
          </a:stretch>
        </p:blipFill>
        <p:spPr>
          <a:xfrm>
            <a:off x="1004087" y="1371600"/>
            <a:ext cx="7515225" cy="914400"/>
          </a:xfrm>
          <a:prstGeom prst="rect">
            <a:avLst/>
          </a:prstGeom>
        </p:spPr>
      </p:pic>
      <p:pic>
        <p:nvPicPr>
          <p:cNvPr id="7" name="Image 6">
            <a:extLst>
              <a:ext uri="{FF2B5EF4-FFF2-40B4-BE49-F238E27FC236}">
                <a16:creationId xmlns:a16="http://schemas.microsoft.com/office/drawing/2014/main" id="{9700F6C8-C5ED-496A-9267-BCAEC01B67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2916" y="2679882"/>
            <a:ext cx="5099553" cy="3601593"/>
          </a:xfrm>
          <a:prstGeom prst="rect">
            <a:avLst/>
          </a:prstGeom>
        </p:spPr>
      </p:pic>
      <p:sp>
        <p:nvSpPr>
          <p:cNvPr id="8" name="ZoneTexte 7">
            <a:extLst>
              <a:ext uri="{FF2B5EF4-FFF2-40B4-BE49-F238E27FC236}">
                <a16:creationId xmlns:a16="http://schemas.microsoft.com/office/drawing/2014/main" id="{73E2D7AF-1C07-4964-B434-E2121815F2CB}"/>
              </a:ext>
            </a:extLst>
          </p:cNvPr>
          <p:cNvSpPr txBox="1"/>
          <p:nvPr/>
        </p:nvSpPr>
        <p:spPr>
          <a:xfrm>
            <a:off x="6708731" y="3339400"/>
            <a:ext cx="1959971" cy="1200329"/>
          </a:xfrm>
          <a:prstGeom prst="rect">
            <a:avLst/>
          </a:prstGeom>
          <a:noFill/>
        </p:spPr>
        <p:txBody>
          <a:bodyPr wrap="square" rtlCol="0">
            <a:spAutoFit/>
          </a:bodyPr>
          <a:lstStyle/>
          <a:p>
            <a:r>
              <a:rPr lang="fr-FR" b="1" dirty="0">
                <a:solidFill>
                  <a:schemeClr val="accent6">
                    <a:lumMod val="75000"/>
                  </a:schemeClr>
                </a:solidFill>
              </a:rPr>
              <a:t>10 Territoires labellisés en Bourgogne Franche-Comté</a:t>
            </a:r>
          </a:p>
        </p:txBody>
      </p:sp>
      <p:pic>
        <p:nvPicPr>
          <p:cNvPr id="12" name="Image 11">
            <a:hlinkClick r:id="rId5"/>
            <a:extLst>
              <a:ext uri="{FF2B5EF4-FFF2-40B4-BE49-F238E27FC236}">
                <a16:creationId xmlns:a16="http://schemas.microsoft.com/office/drawing/2014/main" id="{E0563C5D-5538-4665-B263-7FF511A2A3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31302" y="4787404"/>
            <a:ext cx="2519934" cy="988032"/>
          </a:xfrm>
          <a:prstGeom prst="rect">
            <a:avLst/>
          </a:prstGeom>
        </p:spPr>
      </p:pic>
    </p:spTree>
    <p:extLst>
      <p:ext uri="{BB962C8B-B14F-4D97-AF65-F5344CB8AC3E}">
        <p14:creationId xmlns:p14="http://schemas.microsoft.com/office/powerpoint/2010/main" val="31378630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2154A96-F320-42B4-A50D-62B47632A8B8}"/>
              </a:ext>
            </a:extLst>
          </p:cNvPr>
          <p:cNvPicPr>
            <a:picLocks noChangeAspect="1"/>
          </p:cNvPicPr>
          <p:nvPr/>
        </p:nvPicPr>
        <p:blipFill>
          <a:blip r:embed="rId5"/>
          <a:stretch>
            <a:fillRect/>
          </a:stretch>
        </p:blipFill>
        <p:spPr>
          <a:xfrm>
            <a:off x="2180689" y="4998544"/>
            <a:ext cx="1227090" cy="1227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custDataLst>
              <p:tags r:id="rId1"/>
            </p:custDataLst>
          </p:nvPr>
        </p:nvSpPr>
        <p:spPr>
          <a:xfrm>
            <a:off x="711512" y="402943"/>
            <a:ext cx="8380520" cy="3908762"/>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marL="800100" lvl="1" indent="-342900">
              <a:spcAft>
                <a:spcPts val="0"/>
              </a:spcAft>
              <a:buFont typeface="Wingdings" panose="05000000000000000000" pitchFamily="2" charset="2"/>
              <a:buChar char="§"/>
            </a:pPr>
            <a:endParaRPr lang="fr-FR" sz="1600" dirty="0">
              <a:solidFill>
                <a:schemeClr val="accent1">
                  <a:lumMod val="75000"/>
                </a:schemeClr>
              </a:solidFill>
            </a:endParaRPr>
          </a:p>
          <a:p>
            <a:pPr marL="800100" lvl="1" indent="-342900">
              <a:spcAft>
                <a:spcPts val="0"/>
              </a:spcAft>
              <a:buFont typeface="Wingdings" panose="05000000000000000000" pitchFamily="2" charset="2"/>
              <a:buChar char="§"/>
            </a:pPr>
            <a:endParaRPr lang="fr-FR" sz="1600" dirty="0">
              <a:solidFill>
                <a:srgbClr val="24638F"/>
              </a:solidFill>
            </a:endParaRPr>
          </a:p>
          <a:p>
            <a:pPr lvl="1">
              <a:spcAft>
                <a:spcPts val="0"/>
              </a:spcAft>
            </a:pPr>
            <a:endParaRPr lang="fr-FR" sz="2000" b="1" u="sng" dirty="0">
              <a:solidFill>
                <a:srgbClr val="24638F"/>
              </a:solidFill>
            </a:endParaRPr>
          </a:p>
          <a:p>
            <a:pPr marL="0" lvl="1">
              <a:spcAft>
                <a:spcPts val="0"/>
              </a:spcAft>
            </a:pPr>
            <a:endParaRPr lang="fr-FR" sz="2000" b="1" dirty="0">
              <a:solidFill>
                <a:srgbClr val="24638F"/>
              </a:solidFill>
            </a:endParaRPr>
          </a:p>
          <a:p>
            <a:pPr marL="342900" lvl="0" indent="-342900">
              <a:spcAft>
                <a:spcPts val="0"/>
              </a:spcAft>
              <a:buFontTx/>
              <a:buChar char="-"/>
            </a:pPr>
            <a:endParaRPr lang="fr-FR" dirty="0">
              <a:solidFill>
                <a:schemeClr val="accent1">
                  <a:lumMod val="75000"/>
                </a:schemeClr>
              </a:solidFill>
            </a:endParaRPr>
          </a:p>
          <a:p>
            <a:pPr marL="342900" lvl="0" indent="-342900">
              <a:spcAft>
                <a:spcPts val="0"/>
              </a:spcAft>
              <a:buFontTx/>
              <a:buChar char="-"/>
            </a:pPr>
            <a:endParaRPr lang="fr-FR" dirty="0">
              <a:solidFill>
                <a:schemeClr val="accent1">
                  <a:lumMod val="75000"/>
                </a:schemeClr>
              </a:solidFill>
            </a:endParaRPr>
          </a:p>
          <a:p>
            <a:pPr lvl="0" algn="just">
              <a:spcAft>
                <a:spcPts val="0"/>
              </a:spcAft>
            </a:pPr>
            <a:endParaRPr lang="fr-FR" sz="2000" i="1" dirty="0">
              <a:solidFill>
                <a:srgbClr val="24638F"/>
              </a:solidFill>
            </a:endParaRPr>
          </a:p>
        </p:txBody>
      </p:sp>
      <p:sp>
        <p:nvSpPr>
          <p:cNvPr id="5" name="Rectangle 4">
            <a:extLst>
              <a:ext uri="{FF2B5EF4-FFF2-40B4-BE49-F238E27FC236}">
                <a16:creationId xmlns:a16="http://schemas.microsoft.com/office/drawing/2014/main" id="{A981D9BB-10F7-489C-8C23-8D298DD39B0B}"/>
              </a:ext>
            </a:extLst>
          </p:cNvPr>
          <p:cNvSpPr/>
          <p:nvPr>
            <p:custDataLst>
              <p:tags r:id="rId2"/>
            </p:custDataLst>
          </p:nvPr>
        </p:nvSpPr>
        <p:spPr>
          <a:xfrm>
            <a:off x="383850" y="-16416"/>
            <a:ext cx="8135462" cy="87767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Territoire d’Industrie Nord Franche-Comté, quésako? </a:t>
            </a:r>
            <a:endParaRPr lang="fr-FR" sz="1600" b="1" dirty="0">
              <a:solidFill>
                <a:schemeClr val="bg1"/>
              </a:solidFill>
              <a:latin typeface="+mj-lt"/>
            </a:endParaRPr>
          </a:p>
          <a:p>
            <a:pPr marL="342900" lvl="0" indent="-342900" algn="just">
              <a:lnSpc>
                <a:spcPct val="150000"/>
              </a:lnSpc>
              <a:spcAft>
                <a:spcPts val="0"/>
              </a:spcAft>
              <a:buFont typeface="+mj-lt"/>
              <a:buAutoNum type="arabicPeriod"/>
            </a:pPr>
            <a:endParaRPr lang="fr-FR" sz="1600" b="1" dirty="0">
              <a:solidFill>
                <a:schemeClr val="bg1"/>
              </a:solidFill>
              <a:latin typeface="+mj-lt"/>
            </a:endParaRPr>
          </a:p>
        </p:txBody>
      </p:sp>
      <p:sp>
        <p:nvSpPr>
          <p:cNvPr id="9" name="Rectangle 8">
            <a:extLst>
              <a:ext uri="{FF2B5EF4-FFF2-40B4-BE49-F238E27FC236}">
                <a16:creationId xmlns:a16="http://schemas.microsoft.com/office/drawing/2014/main" id="{3448C8C2-CA2D-4DE6-8136-13A4EEC11C2F}"/>
              </a:ext>
            </a:extLst>
          </p:cNvPr>
          <p:cNvSpPr/>
          <p:nvPr>
            <p:custDataLst>
              <p:tags r:id="rId3"/>
            </p:custDataLst>
          </p:nvPr>
        </p:nvSpPr>
        <p:spPr>
          <a:xfrm>
            <a:off x="711512" y="322049"/>
            <a:ext cx="8380520" cy="7109639"/>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r>
              <a:rPr lang="fr-FR" sz="1600" dirty="0">
                <a:solidFill>
                  <a:schemeClr val="tx1">
                    <a:lumMod val="75000"/>
                    <a:lumOff val="25000"/>
                  </a:schemeClr>
                </a:solidFill>
              </a:rPr>
              <a:t>Continuons la lecture….</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lgn="r">
              <a:spcAft>
                <a:spcPts val="0"/>
              </a:spcAft>
            </a:pPr>
            <a:r>
              <a:rPr lang="fr-FR" sz="1600" dirty="0">
                <a:solidFill>
                  <a:schemeClr val="tx1">
                    <a:lumMod val="75000"/>
                    <a:lumOff val="25000"/>
                  </a:schemeClr>
                </a:solidFill>
              </a:rPr>
              <a:t>  Binôme industriel – élus pour le </a:t>
            </a:r>
          </a:p>
          <a:p>
            <a:pPr lvl="0" algn="r">
              <a:spcAft>
                <a:spcPts val="0"/>
              </a:spcAft>
            </a:pPr>
            <a:r>
              <a:rPr lang="fr-FR" sz="1600" dirty="0">
                <a:solidFill>
                  <a:schemeClr val="tx1">
                    <a:lumMod val="75000"/>
                    <a:lumOff val="25000"/>
                  </a:schemeClr>
                </a:solidFill>
              </a:rPr>
              <a:t>Territoire d’Industrie Nord Franche-Comté</a:t>
            </a:r>
          </a:p>
          <a:p>
            <a:pPr lvl="0" algn="r">
              <a:spcAft>
                <a:spcPts val="0"/>
              </a:spcAft>
            </a:pPr>
            <a:r>
              <a:rPr lang="fr-FR" sz="1400" dirty="0">
                <a:solidFill>
                  <a:schemeClr val="tx1">
                    <a:lumMod val="75000"/>
                    <a:lumOff val="25000"/>
                  </a:schemeClr>
                </a:solidFill>
              </a:rPr>
              <a:t>Romuald Gicquel, Directeur du site de Belfort, Alstom</a:t>
            </a:r>
          </a:p>
          <a:p>
            <a:pPr lvl="0" algn="r">
              <a:spcAft>
                <a:spcPts val="0"/>
              </a:spcAft>
            </a:pPr>
            <a:r>
              <a:rPr lang="fr-FR" sz="1400" dirty="0">
                <a:solidFill>
                  <a:schemeClr val="tx1">
                    <a:lumMod val="75000"/>
                    <a:lumOff val="25000"/>
                  </a:schemeClr>
                </a:solidFill>
              </a:rPr>
              <a:t>Didier Klein, Vice-président de Pays de Montbéliard Agglomération</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p:txBody>
      </p:sp>
      <p:pic>
        <p:nvPicPr>
          <p:cNvPr id="3" name="Image 2">
            <a:extLst>
              <a:ext uri="{FF2B5EF4-FFF2-40B4-BE49-F238E27FC236}">
                <a16:creationId xmlns:a16="http://schemas.microsoft.com/office/drawing/2014/main" id="{BEEED491-D5EA-4D15-9B09-447811EF9890}"/>
              </a:ext>
            </a:extLst>
          </p:cNvPr>
          <p:cNvPicPr>
            <a:picLocks noChangeAspect="1"/>
          </p:cNvPicPr>
          <p:nvPr/>
        </p:nvPicPr>
        <p:blipFill>
          <a:blip r:embed="rId6"/>
          <a:stretch>
            <a:fillRect/>
          </a:stretch>
        </p:blipFill>
        <p:spPr>
          <a:xfrm>
            <a:off x="1058570" y="1121566"/>
            <a:ext cx="7524750" cy="3771900"/>
          </a:xfrm>
          <a:prstGeom prst="rect">
            <a:avLst/>
          </a:prstGeom>
        </p:spPr>
      </p:pic>
      <p:pic>
        <p:nvPicPr>
          <p:cNvPr id="10" name="Image 9">
            <a:extLst>
              <a:ext uri="{FF2B5EF4-FFF2-40B4-BE49-F238E27FC236}">
                <a16:creationId xmlns:a16="http://schemas.microsoft.com/office/drawing/2014/main" id="{341E99A4-12AE-403D-A0E4-D8652A6A7B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8405" y="4965144"/>
            <a:ext cx="1227090" cy="1227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43613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711512" y="402943"/>
            <a:ext cx="8380520" cy="3908762"/>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1">
              <a:spcAft>
                <a:spcPts val="0"/>
              </a:spcAft>
            </a:pPr>
            <a:endParaRPr lang="fr-FR" sz="1600" dirty="0">
              <a:solidFill>
                <a:schemeClr val="tx1">
                  <a:lumMod val="75000"/>
                  <a:lumOff val="25000"/>
                </a:schemeClr>
              </a:solidFill>
            </a:endParaRPr>
          </a:p>
          <a:p>
            <a:pPr marL="800100" lvl="1" indent="-342900">
              <a:spcAft>
                <a:spcPts val="0"/>
              </a:spcAft>
              <a:buFont typeface="Wingdings" panose="05000000000000000000" pitchFamily="2" charset="2"/>
              <a:buChar char="§"/>
            </a:pPr>
            <a:endParaRPr lang="fr-FR" sz="1600" dirty="0">
              <a:solidFill>
                <a:schemeClr val="accent1">
                  <a:lumMod val="75000"/>
                </a:schemeClr>
              </a:solidFill>
            </a:endParaRPr>
          </a:p>
          <a:p>
            <a:pPr marL="800100" lvl="1" indent="-342900">
              <a:spcAft>
                <a:spcPts val="0"/>
              </a:spcAft>
              <a:buFont typeface="Wingdings" panose="05000000000000000000" pitchFamily="2" charset="2"/>
              <a:buChar char="§"/>
            </a:pPr>
            <a:endParaRPr lang="fr-FR" sz="1600" dirty="0">
              <a:solidFill>
                <a:srgbClr val="24638F"/>
              </a:solidFill>
            </a:endParaRPr>
          </a:p>
          <a:p>
            <a:pPr lvl="1">
              <a:spcAft>
                <a:spcPts val="0"/>
              </a:spcAft>
            </a:pPr>
            <a:endParaRPr lang="fr-FR" sz="2000" b="1" u="sng" dirty="0">
              <a:solidFill>
                <a:srgbClr val="24638F"/>
              </a:solidFill>
            </a:endParaRPr>
          </a:p>
          <a:p>
            <a:pPr marL="0" lvl="1">
              <a:spcAft>
                <a:spcPts val="0"/>
              </a:spcAft>
            </a:pPr>
            <a:endParaRPr lang="fr-FR" sz="2000" b="1" dirty="0">
              <a:solidFill>
                <a:srgbClr val="24638F"/>
              </a:solidFill>
            </a:endParaRPr>
          </a:p>
          <a:p>
            <a:pPr marL="342900" lvl="0" indent="-342900">
              <a:spcAft>
                <a:spcPts val="0"/>
              </a:spcAft>
              <a:buFontTx/>
              <a:buChar char="-"/>
            </a:pPr>
            <a:endParaRPr lang="fr-FR" dirty="0">
              <a:solidFill>
                <a:schemeClr val="accent1">
                  <a:lumMod val="75000"/>
                </a:schemeClr>
              </a:solidFill>
            </a:endParaRPr>
          </a:p>
          <a:p>
            <a:pPr marL="342900" lvl="0" indent="-342900">
              <a:spcAft>
                <a:spcPts val="0"/>
              </a:spcAft>
              <a:buFontTx/>
              <a:buChar char="-"/>
            </a:pPr>
            <a:endParaRPr lang="fr-FR" dirty="0">
              <a:solidFill>
                <a:schemeClr val="accent1">
                  <a:lumMod val="75000"/>
                </a:schemeClr>
              </a:solidFill>
            </a:endParaRPr>
          </a:p>
          <a:p>
            <a:pPr lvl="0" algn="just">
              <a:spcAft>
                <a:spcPts val="0"/>
              </a:spcAft>
            </a:pPr>
            <a:endParaRPr lang="fr-FR" sz="2000" i="1" dirty="0">
              <a:solidFill>
                <a:srgbClr val="24638F"/>
              </a:solidFill>
            </a:endParaRPr>
          </a:p>
        </p:txBody>
      </p:sp>
      <p:sp>
        <p:nvSpPr>
          <p:cNvPr id="5" name="Rectangle 4">
            <a:extLst>
              <a:ext uri="{FF2B5EF4-FFF2-40B4-BE49-F238E27FC236}">
                <a16:creationId xmlns:a16="http://schemas.microsoft.com/office/drawing/2014/main" id="{A981D9BB-10F7-489C-8C23-8D298DD39B0B}"/>
              </a:ext>
            </a:extLst>
          </p:cNvPr>
          <p:cNvSpPr/>
          <p:nvPr>
            <p:custDataLst>
              <p:tags r:id="rId2"/>
            </p:custDataLst>
          </p:nvPr>
        </p:nvSpPr>
        <p:spPr>
          <a:xfrm>
            <a:off x="383850" y="-16416"/>
            <a:ext cx="8135462" cy="877676"/>
          </a:xfrm>
          <a:prstGeom prst="rect">
            <a:avLst/>
          </a:prstGeom>
        </p:spPr>
        <p:txBody>
          <a:bodyPr wrap="square">
            <a:spAutoFit/>
          </a:bodyPr>
          <a:lstStyle/>
          <a:p>
            <a:pPr algn="just">
              <a:lnSpc>
                <a:spcPct val="150000"/>
              </a:lnSpc>
              <a:spcAft>
                <a:spcPts val="0"/>
              </a:spcAft>
            </a:pPr>
            <a:r>
              <a:rPr lang="fr-FR" sz="2000" b="1" dirty="0">
                <a:solidFill>
                  <a:schemeClr val="bg1"/>
                </a:solidFill>
                <a:latin typeface="+mj-lt"/>
              </a:rPr>
              <a:t>Territoire d’Industrie Nord Franche-Comté, quésako? </a:t>
            </a:r>
            <a:endParaRPr lang="fr-FR" sz="1600" b="1" dirty="0">
              <a:solidFill>
                <a:schemeClr val="bg1"/>
              </a:solidFill>
              <a:latin typeface="+mj-lt"/>
            </a:endParaRPr>
          </a:p>
          <a:p>
            <a:pPr marL="342900" lvl="0" indent="-342900" algn="just">
              <a:lnSpc>
                <a:spcPct val="150000"/>
              </a:lnSpc>
              <a:spcAft>
                <a:spcPts val="0"/>
              </a:spcAft>
              <a:buFont typeface="+mj-lt"/>
              <a:buAutoNum type="arabicPeriod"/>
            </a:pPr>
            <a:endParaRPr lang="fr-FR" sz="1600" b="1" dirty="0">
              <a:solidFill>
                <a:schemeClr val="bg1"/>
              </a:solidFill>
              <a:latin typeface="+mj-lt"/>
            </a:endParaRPr>
          </a:p>
        </p:txBody>
      </p:sp>
      <p:sp>
        <p:nvSpPr>
          <p:cNvPr id="9" name="Rectangle 8">
            <a:extLst>
              <a:ext uri="{FF2B5EF4-FFF2-40B4-BE49-F238E27FC236}">
                <a16:creationId xmlns:a16="http://schemas.microsoft.com/office/drawing/2014/main" id="{3448C8C2-CA2D-4DE6-8136-13A4EEC11C2F}"/>
              </a:ext>
            </a:extLst>
          </p:cNvPr>
          <p:cNvSpPr/>
          <p:nvPr>
            <p:custDataLst>
              <p:tags r:id="rId3"/>
            </p:custDataLst>
          </p:nvPr>
        </p:nvSpPr>
        <p:spPr>
          <a:xfrm>
            <a:off x="711512" y="322049"/>
            <a:ext cx="8380520" cy="7848302"/>
          </a:xfrm>
          <a:prstGeom prst="rect">
            <a:avLst/>
          </a:prstGeom>
        </p:spPr>
        <p:txBody>
          <a:bodyPr wrap="square">
            <a:spAutoFit/>
          </a:bodyPr>
          <a:lstStyle/>
          <a:p>
            <a:pPr algn="just">
              <a:spcAft>
                <a:spcPts val="0"/>
              </a:spcAft>
            </a:pPr>
            <a:endParaRPr lang="fr-FR" sz="2400" b="1" dirty="0">
              <a:solidFill>
                <a:schemeClr val="tx1">
                  <a:lumMod val="75000"/>
                  <a:lumOff val="25000"/>
                </a:schemeClr>
              </a:solidFill>
            </a:endParaRPr>
          </a:p>
          <a:p>
            <a:pPr lvl="0">
              <a:spcAft>
                <a:spcPts val="0"/>
              </a:spcAft>
            </a:pPr>
            <a:r>
              <a:rPr lang="fr-FR" sz="1600" dirty="0">
                <a:solidFill>
                  <a:schemeClr val="tx1">
                    <a:lumMod val="75000"/>
                    <a:lumOff val="25000"/>
                  </a:schemeClr>
                </a:solidFill>
              </a:rPr>
              <a:t>Plusieurs évènements ont marqué le lancement et la mise en route du dispositif :</a:t>
            </a: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marL="285750" lvl="0" indent="-285750">
              <a:spcAft>
                <a:spcPts val="0"/>
              </a:spcAft>
              <a:buFontTx/>
              <a:buChar char="-"/>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a:p>
            <a:pPr lvl="0">
              <a:spcAft>
                <a:spcPts val="0"/>
              </a:spcAft>
            </a:pPr>
            <a:endParaRPr lang="fr-FR" sz="1600" dirty="0">
              <a:solidFill>
                <a:schemeClr val="tx1">
                  <a:lumMod val="75000"/>
                  <a:lumOff val="25000"/>
                </a:schemeClr>
              </a:solidFill>
            </a:endParaRPr>
          </a:p>
        </p:txBody>
      </p:sp>
      <p:sp>
        <p:nvSpPr>
          <p:cNvPr id="7" name="ZoneTexte 6">
            <a:extLst>
              <a:ext uri="{FF2B5EF4-FFF2-40B4-BE49-F238E27FC236}">
                <a16:creationId xmlns:a16="http://schemas.microsoft.com/office/drawing/2014/main" id="{15DC738C-C449-4DFF-89F7-44F4C23E05A0}"/>
              </a:ext>
            </a:extLst>
          </p:cNvPr>
          <p:cNvSpPr txBox="1"/>
          <p:nvPr/>
        </p:nvSpPr>
        <p:spPr>
          <a:xfrm>
            <a:off x="711512" y="1074729"/>
            <a:ext cx="2757029" cy="584775"/>
          </a:xfrm>
          <a:prstGeom prst="rect">
            <a:avLst/>
          </a:prstGeom>
          <a:noFill/>
        </p:spPr>
        <p:txBody>
          <a:bodyPr wrap="square" rtlCol="0">
            <a:spAutoFit/>
          </a:bodyPr>
          <a:lstStyle/>
          <a:p>
            <a:r>
              <a:rPr lang="fr-FR" sz="1600" b="1" dirty="0">
                <a:solidFill>
                  <a:schemeClr val="accent6">
                    <a:lumMod val="75000"/>
                  </a:schemeClr>
                </a:solidFill>
              </a:rPr>
              <a:t>La signature du protocole le 19 mars 2019</a:t>
            </a:r>
          </a:p>
        </p:txBody>
      </p:sp>
      <p:sp>
        <p:nvSpPr>
          <p:cNvPr id="8" name="ZoneTexte 7">
            <a:extLst>
              <a:ext uri="{FF2B5EF4-FFF2-40B4-BE49-F238E27FC236}">
                <a16:creationId xmlns:a16="http://schemas.microsoft.com/office/drawing/2014/main" id="{5A3DE3CD-32F0-4343-8801-530690805A4F}"/>
              </a:ext>
            </a:extLst>
          </p:cNvPr>
          <p:cNvSpPr txBox="1"/>
          <p:nvPr/>
        </p:nvSpPr>
        <p:spPr>
          <a:xfrm>
            <a:off x="6534843" y="4561832"/>
            <a:ext cx="2757029" cy="830997"/>
          </a:xfrm>
          <a:prstGeom prst="rect">
            <a:avLst/>
          </a:prstGeom>
          <a:noFill/>
        </p:spPr>
        <p:txBody>
          <a:bodyPr wrap="square" rtlCol="0">
            <a:spAutoFit/>
          </a:bodyPr>
          <a:lstStyle/>
          <a:p>
            <a:r>
              <a:rPr lang="fr-FR" sz="1600" b="1" dirty="0">
                <a:solidFill>
                  <a:schemeClr val="accent6">
                    <a:lumMod val="75000"/>
                  </a:schemeClr>
                </a:solidFill>
              </a:rPr>
              <a:t>Les Rendez-vous en Territoire d’Industrie </a:t>
            </a:r>
          </a:p>
          <a:p>
            <a:r>
              <a:rPr lang="fr-FR" sz="1600" b="1" dirty="0">
                <a:solidFill>
                  <a:schemeClr val="accent6">
                    <a:lumMod val="75000"/>
                  </a:schemeClr>
                </a:solidFill>
              </a:rPr>
              <a:t>le 13 septembre 2019</a:t>
            </a:r>
          </a:p>
        </p:txBody>
      </p:sp>
      <p:sp>
        <p:nvSpPr>
          <p:cNvPr id="10" name="ZoneTexte 9">
            <a:extLst>
              <a:ext uri="{FF2B5EF4-FFF2-40B4-BE49-F238E27FC236}">
                <a16:creationId xmlns:a16="http://schemas.microsoft.com/office/drawing/2014/main" id="{65F5267A-03EE-4F4F-AE89-103079A2621D}"/>
              </a:ext>
            </a:extLst>
          </p:cNvPr>
          <p:cNvSpPr txBox="1"/>
          <p:nvPr/>
        </p:nvSpPr>
        <p:spPr>
          <a:xfrm>
            <a:off x="3193485" y="3311475"/>
            <a:ext cx="2757029" cy="584775"/>
          </a:xfrm>
          <a:prstGeom prst="rect">
            <a:avLst/>
          </a:prstGeom>
          <a:noFill/>
        </p:spPr>
        <p:txBody>
          <a:bodyPr wrap="square" rtlCol="0">
            <a:spAutoFit/>
          </a:bodyPr>
          <a:lstStyle/>
          <a:p>
            <a:r>
              <a:rPr lang="fr-FR" sz="1600" b="1" dirty="0">
                <a:solidFill>
                  <a:schemeClr val="accent6">
                    <a:lumMod val="75000"/>
                  </a:schemeClr>
                </a:solidFill>
              </a:rPr>
              <a:t>Matignon</a:t>
            </a:r>
          </a:p>
          <a:p>
            <a:r>
              <a:rPr lang="fr-FR" sz="1600" b="1" dirty="0">
                <a:solidFill>
                  <a:schemeClr val="accent6">
                    <a:lumMod val="75000"/>
                  </a:schemeClr>
                </a:solidFill>
              </a:rPr>
              <a:t>le 21 mars 2019</a:t>
            </a:r>
          </a:p>
        </p:txBody>
      </p:sp>
      <p:pic>
        <p:nvPicPr>
          <p:cNvPr id="11" name="Image 10">
            <a:extLst>
              <a:ext uri="{FF2B5EF4-FFF2-40B4-BE49-F238E27FC236}">
                <a16:creationId xmlns:a16="http://schemas.microsoft.com/office/drawing/2014/main" id="{388C2B83-DF8A-4827-BC44-8CD14F151A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8223" y="1511924"/>
            <a:ext cx="1980731" cy="1320165"/>
          </a:xfrm>
          <a:prstGeom prst="rect">
            <a:avLst/>
          </a:prstGeom>
          <a:ln>
            <a:noFill/>
          </a:ln>
          <a:effectLst>
            <a:outerShdw blurRad="190500" algn="tl" rotWithShape="0">
              <a:srgbClr val="000000">
                <a:alpha val="70000"/>
              </a:srgbClr>
            </a:outerShdw>
          </a:effectLst>
        </p:spPr>
      </p:pic>
      <p:pic>
        <p:nvPicPr>
          <p:cNvPr id="13" name="Image 12">
            <a:extLst>
              <a:ext uri="{FF2B5EF4-FFF2-40B4-BE49-F238E27FC236}">
                <a16:creationId xmlns:a16="http://schemas.microsoft.com/office/drawing/2014/main" id="{895A4316-9050-4E38-8DD7-257271D79C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65651" y="1267330"/>
            <a:ext cx="942951" cy="1652473"/>
          </a:xfrm>
          <a:prstGeom prst="rect">
            <a:avLst/>
          </a:prstGeom>
          <a:ln>
            <a:noFill/>
          </a:ln>
          <a:effectLst>
            <a:outerShdw blurRad="190500" algn="tl" rotWithShape="0">
              <a:srgbClr val="000000">
                <a:alpha val="70000"/>
              </a:srgbClr>
            </a:outerShdw>
          </a:effectLst>
        </p:spPr>
      </p:pic>
      <p:pic>
        <p:nvPicPr>
          <p:cNvPr id="15" name="Image 14">
            <a:extLst>
              <a:ext uri="{FF2B5EF4-FFF2-40B4-BE49-F238E27FC236}">
                <a16:creationId xmlns:a16="http://schemas.microsoft.com/office/drawing/2014/main" id="{52D7CF5E-19C1-4117-A588-95EE22F2755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13567" y="1046176"/>
            <a:ext cx="1899791" cy="1566708"/>
          </a:xfrm>
          <a:prstGeom prst="rect">
            <a:avLst/>
          </a:prstGeom>
          <a:ln>
            <a:noFill/>
          </a:ln>
          <a:effectLst>
            <a:outerShdw blurRad="190500" algn="tl" rotWithShape="0">
              <a:srgbClr val="000000">
                <a:alpha val="70000"/>
              </a:srgbClr>
            </a:outerShdw>
          </a:effectLst>
        </p:spPr>
      </p:pic>
      <p:pic>
        <p:nvPicPr>
          <p:cNvPr id="17" name="Image 16">
            <a:extLst>
              <a:ext uri="{FF2B5EF4-FFF2-40B4-BE49-F238E27FC236}">
                <a16:creationId xmlns:a16="http://schemas.microsoft.com/office/drawing/2014/main" id="{5B7F8F2A-E7FB-4C62-9D34-434724CB92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93424" y="2006809"/>
            <a:ext cx="1902477" cy="1268008"/>
          </a:xfrm>
          <a:prstGeom prst="rect">
            <a:avLst/>
          </a:prstGeom>
          <a:ln>
            <a:noFill/>
          </a:ln>
          <a:effectLst>
            <a:outerShdw blurRad="190500" algn="tl" rotWithShape="0">
              <a:srgbClr val="000000">
                <a:alpha val="70000"/>
              </a:srgbClr>
            </a:outerShdw>
          </a:effectLst>
        </p:spPr>
      </p:pic>
      <p:pic>
        <p:nvPicPr>
          <p:cNvPr id="21" name="Image 20">
            <a:extLst>
              <a:ext uri="{FF2B5EF4-FFF2-40B4-BE49-F238E27FC236}">
                <a16:creationId xmlns:a16="http://schemas.microsoft.com/office/drawing/2014/main" id="{DA3A014B-7727-4B2B-927E-48B60DDF54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23287" y="546646"/>
            <a:ext cx="970679" cy="1456374"/>
          </a:xfrm>
          <a:prstGeom prst="rect">
            <a:avLst/>
          </a:prstGeom>
          <a:ln>
            <a:noFill/>
          </a:ln>
          <a:effectLst>
            <a:outerShdw blurRad="190500" algn="tl" rotWithShape="0">
              <a:srgbClr val="000000">
                <a:alpha val="70000"/>
              </a:srgbClr>
            </a:outerShdw>
          </a:effectLst>
        </p:spPr>
      </p:pic>
      <p:pic>
        <p:nvPicPr>
          <p:cNvPr id="23" name="Image 22">
            <a:extLst>
              <a:ext uri="{FF2B5EF4-FFF2-40B4-BE49-F238E27FC236}">
                <a16:creationId xmlns:a16="http://schemas.microsoft.com/office/drawing/2014/main" id="{A59096AA-74DF-4716-8AA5-3D9ACD73B74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0314" y="1760308"/>
            <a:ext cx="1681484" cy="1120716"/>
          </a:xfrm>
          <a:prstGeom prst="rect">
            <a:avLst/>
          </a:prstGeom>
          <a:ln>
            <a:noFill/>
          </a:ln>
          <a:effectLst>
            <a:outerShdw blurRad="190500" algn="tl" rotWithShape="0">
              <a:srgbClr val="000000">
                <a:alpha val="70000"/>
              </a:srgbClr>
            </a:outerShdw>
          </a:effectLst>
        </p:spPr>
      </p:pic>
      <p:pic>
        <p:nvPicPr>
          <p:cNvPr id="25" name="Image 24">
            <a:extLst>
              <a:ext uri="{FF2B5EF4-FFF2-40B4-BE49-F238E27FC236}">
                <a16:creationId xmlns:a16="http://schemas.microsoft.com/office/drawing/2014/main" id="{9C84B3B5-0B29-46F7-A8EB-54AFB37E5B7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5757" y="3106217"/>
            <a:ext cx="2229635" cy="1255890"/>
          </a:xfrm>
          <a:prstGeom prst="rect">
            <a:avLst/>
          </a:prstGeom>
          <a:ln>
            <a:noFill/>
          </a:ln>
          <a:effectLst>
            <a:outerShdw blurRad="190500" algn="tl" rotWithShape="0">
              <a:srgbClr val="000000">
                <a:alpha val="70000"/>
              </a:srgbClr>
            </a:outerShdw>
          </a:effectLst>
        </p:spPr>
      </p:pic>
      <p:pic>
        <p:nvPicPr>
          <p:cNvPr id="27" name="Image 26">
            <a:extLst>
              <a:ext uri="{FF2B5EF4-FFF2-40B4-BE49-F238E27FC236}">
                <a16:creationId xmlns:a16="http://schemas.microsoft.com/office/drawing/2014/main" id="{B736CA18-7EF6-4A99-A06C-C999F4F715A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88440" y="2972387"/>
            <a:ext cx="2204984" cy="1328170"/>
          </a:xfrm>
          <a:prstGeom prst="rect">
            <a:avLst/>
          </a:prstGeom>
          <a:ln>
            <a:noFill/>
          </a:ln>
          <a:effectLst>
            <a:outerShdw blurRad="190500" algn="tl" rotWithShape="0">
              <a:srgbClr val="000000">
                <a:alpha val="70000"/>
              </a:srgbClr>
            </a:outerShdw>
          </a:effectLst>
        </p:spPr>
      </p:pic>
      <p:pic>
        <p:nvPicPr>
          <p:cNvPr id="31" name="Image 30">
            <a:extLst>
              <a:ext uri="{FF2B5EF4-FFF2-40B4-BE49-F238E27FC236}">
                <a16:creationId xmlns:a16="http://schemas.microsoft.com/office/drawing/2014/main" id="{E425AFBB-602F-4B20-A321-946D410112A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274011" y="3359658"/>
            <a:ext cx="1741302" cy="980826"/>
          </a:xfrm>
          <a:prstGeom prst="rect">
            <a:avLst/>
          </a:prstGeom>
          <a:ln>
            <a:noFill/>
          </a:ln>
          <a:effectLst>
            <a:outerShdw blurRad="190500" algn="tl" rotWithShape="0">
              <a:srgbClr val="000000">
                <a:alpha val="70000"/>
              </a:srgbClr>
            </a:outerShdw>
          </a:effectLst>
        </p:spPr>
      </p:pic>
      <p:pic>
        <p:nvPicPr>
          <p:cNvPr id="33" name="Image 32">
            <a:extLst>
              <a:ext uri="{FF2B5EF4-FFF2-40B4-BE49-F238E27FC236}">
                <a16:creationId xmlns:a16="http://schemas.microsoft.com/office/drawing/2014/main" id="{FDF3DBE6-DF73-43B7-AF82-7B1EECE5F8D0}"/>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05830" y="4462831"/>
            <a:ext cx="2259562" cy="1712261"/>
          </a:xfrm>
          <a:prstGeom prst="rect">
            <a:avLst/>
          </a:prstGeom>
          <a:ln>
            <a:noFill/>
          </a:ln>
          <a:effectLst>
            <a:outerShdw blurRad="190500" algn="tl" rotWithShape="0">
              <a:srgbClr val="000000">
                <a:alpha val="70000"/>
              </a:srgbClr>
            </a:outerShdw>
          </a:effectLst>
        </p:spPr>
      </p:pic>
      <p:pic>
        <p:nvPicPr>
          <p:cNvPr id="37" name="Image 36">
            <a:extLst>
              <a:ext uri="{FF2B5EF4-FFF2-40B4-BE49-F238E27FC236}">
                <a16:creationId xmlns:a16="http://schemas.microsoft.com/office/drawing/2014/main" id="{DFDEEF7B-6522-4D49-B59F-C806F0A5BC5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15948" y="4727247"/>
            <a:ext cx="1655064" cy="1103376"/>
          </a:xfrm>
          <a:prstGeom prst="rect">
            <a:avLst/>
          </a:prstGeom>
          <a:ln>
            <a:noFill/>
          </a:ln>
          <a:effectLst>
            <a:outerShdw blurRad="190500" algn="tl" rotWithShape="0">
              <a:srgbClr val="000000">
                <a:alpha val="70000"/>
              </a:srgbClr>
            </a:outerShdw>
          </a:effectLst>
        </p:spPr>
      </p:pic>
      <p:pic>
        <p:nvPicPr>
          <p:cNvPr id="39" name="Image 38">
            <a:extLst>
              <a:ext uri="{FF2B5EF4-FFF2-40B4-BE49-F238E27FC236}">
                <a16:creationId xmlns:a16="http://schemas.microsoft.com/office/drawing/2014/main" id="{CF90F8B3-C8A0-4552-AEEE-AF40F7026AE1}"/>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363238" y="5392829"/>
            <a:ext cx="2468880" cy="1030003"/>
          </a:xfrm>
          <a:prstGeom prst="rect">
            <a:avLst/>
          </a:prstGeom>
          <a:ln>
            <a:noFill/>
          </a:ln>
          <a:effectLst>
            <a:outerShdw blurRad="190500" algn="tl" rotWithShape="0">
              <a:srgbClr val="000000">
                <a:alpha val="70000"/>
              </a:srgbClr>
            </a:outerShdw>
          </a:effectLst>
        </p:spPr>
      </p:pic>
      <p:pic>
        <p:nvPicPr>
          <p:cNvPr id="40" name="Image 39">
            <a:extLst>
              <a:ext uri="{FF2B5EF4-FFF2-40B4-BE49-F238E27FC236}">
                <a16:creationId xmlns:a16="http://schemas.microsoft.com/office/drawing/2014/main" id="{945421DC-3A9F-46F1-94C0-3398D91C79E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055272" y="4191887"/>
            <a:ext cx="1910379" cy="26673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1451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odele de presentation ADU">
  <a:themeElements>
    <a:clrScheme name="Charte ADU 1">
      <a:dk1>
        <a:srgbClr val="000000"/>
      </a:dk1>
      <a:lt1>
        <a:sysClr val="window" lastClr="FFFFFF"/>
      </a:lt1>
      <a:dk2>
        <a:srgbClr val="BA000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èle_bleu-clair">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_bleu-clai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_bleu-clai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_bleu-clai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_bleu-clai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_bleu-clai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_bleu-clai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_bleu-clai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_bleu-clai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_bleu-clai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_bleu-clai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_bleu-clai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_bleu-clai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ADU-AUTB.potx" id="{9BF867C7-8B3A-4FB5-8A19-BB0B32E87D74}" vid="{65538A9F-BE6B-4357-97B2-FE81962C8E2B}"/>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PPT_ADU-AUTB</Template>
  <TotalTime>12644</TotalTime>
  <Words>3902</Words>
  <Application>Microsoft Office PowerPoint</Application>
  <PresentationFormat>Affichage à l'écran (4:3)</PresentationFormat>
  <Paragraphs>735</Paragraphs>
  <Slides>38</Slides>
  <Notes>22</Notes>
  <HiddenSlides>0</HiddenSlides>
  <MMClips>2</MMClips>
  <ScaleCrop>false</ScaleCrop>
  <HeadingPairs>
    <vt:vector size="8" baseType="variant">
      <vt:variant>
        <vt:lpstr>Polices utilisées</vt:lpstr>
      </vt:variant>
      <vt:variant>
        <vt:i4>6</vt:i4>
      </vt:variant>
      <vt:variant>
        <vt:lpstr>Thème</vt:lpstr>
      </vt:variant>
      <vt:variant>
        <vt:i4>2</vt:i4>
      </vt:variant>
      <vt:variant>
        <vt:lpstr>Titres des diapositives</vt:lpstr>
      </vt:variant>
      <vt:variant>
        <vt:i4>38</vt:i4>
      </vt:variant>
      <vt:variant>
        <vt:lpstr>Diaporamas personnalisés</vt:lpstr>
      </vt:variant>
      <vt:variant>
        <vt:i4>1</vt:i4>
      </vt:variant>
    </vt:vector>
  </HeadingPairs>
  <TitlesOfParts>
    <vt:vector size="47" baseType="lpstr">
      <vt:lpstr>ＭＳ Ｐゴシック</vt:lpstr>
      <vt:lpstr>Arial</vt:lpstr>
      <vt:lpstr>Arial Narrow</vt:lpstr>
      <vt:lpstr>Calibri</vt:lpstr>
      <vt:lpstr>Calibri Light</vt:lpstr>
      <vt:lpstr>Wingdings</vt:lpstr>
      <vt:lpstr>Modele de presentation ADU</vt:lpstr>
      <vt:lpstr>Conception personnalisée</vt:lpstr>
      <vt:lpstr>Comité de projet « Territoire d’Industrie »</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Diaporama perso.1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 ES. Schmitt</dc:creator>
  <cp:lastModifiedBy>Utilisateur</cp:lastModifiedBy>
  <cp:revision>756</cp:revision>
  <cp:lastPrinted>2019-09-24T07:09:03Z</cp:lastPrinted>
  <dcterms:created xsi:type="dcterms:W3CDTF">2016-06-17T07:32:36Z</dcterms:created>
  <dcterms:modified xsi:type="dcterms:W3CDTF">2020-03-30T16:42:58Z</dcterms:modified>
</cp:coreProperties>
</file>